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5C"/>
    <a:srgbClr val="DDA147"/>
    <a:srgbClr val="B54C2D"/>
    <a:srgbClr val="B66952"/>
    <a:srgbClr val="B5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F9CDB3-F68C-4B9B-9D9E-9D6CF75262FE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09E973-4F09-4C43-910C-164B38C4EA34}" type="datetime1">
              <a:rPr lang="ja-JP" altLang="en-US" smtClean="0"/>
              <a:t>2026/2/6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"/>
              <a:t>マスター テキストの書式設定</a:t>
            </a:r>
            <a:endParaRPr lang="en-US"/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ja" dirty="0"/>
              <a:t>マスター タイトルの書式</a:t>
            </a:r>
            <a:br>
              <a:rPr lang="en-US" altLang="ja" dirty="0"/>
            </a:br>
            <a:r>
              <a:rPr lang="ja" dirty="0"/>
              <a:t>設定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3D7DF-4CDD-43DA-B96B-C485113E0738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パノラマ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画像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0B89F-332F-427A-9E32-23218D175F45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3CBACE-1468-4D80-8308-73AE5839D7F1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6C6B54-5EEA-434B-AC71-32E27ACA0F86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ja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1D1FD-8499-4CD9-B337-603BC315D901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" dirty="0"/>
              <a:t>マスター テキストの</a:t>
            </a:r>
            <a:br>
              <a:rPr lang="en-US" altLang="ja" dirty="0"/>
            </a:br>
            <a:r>
              <a:rPr lang="ja" dirty="0"/>
              <a:t>書式設定</a:t>
            </a:r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9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" dirty="0"/>
              <a:t>クリックしてマスター テキストのスタイルを</a:t>
            </a:r>
            <a:br>
              <a:rPr lang="en-US" altLang="ja" dirty="0"/>
            </a:br>
            <a:r>
              <a:rPr lang="ja" dirty="0"/>
              <a:t>編集</a:t>
            </a:r>
          </a:p>
        </p:txBody>
      </p:sp>
      <p:sp>
        <p:nvSpPr>
          <p:cNvPr id="10" name="テキスト プレースホルダー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テキスト プレースホルダー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" dirty="0"/>
              <a:t>マスター テキストの</a:t>
            </a:r>
            <a:br>
              <a:rPr lang="en-US" altLang="ja" dirty="0"/>
            </a:br>
            <a:r>
              <a:rPr lang="ja" dirty="0"/>
              <a:t>書式設定</a:t>
            </a:r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ACF4B5-A414-4DA7-A919-EA6B04EB7914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像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画像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画像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0" name="図プレースホルダー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テキスト プレースホルダー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3" name="図プレースホルダー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テキスト プレースホルダー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6" name="図プレースホルダー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5CC9C5-604F-4013-AA7C-74EF8208D47D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FFBE5D-D88E-482C-B250-7DE28C8073AE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59866-2754-4216-9544-E386333DE7BF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A5CEE9-FDE4-4285-BAC0-9EA43800DEE2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E7006-D2A0-4A1F-9D0A-EDFDD04871ED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D82F60-B064-4DB0-B16A-6E88C4F6A0A4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画像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画像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" dirty="0"/>
              <a:t>クリックしてマスター テキストの</a:t>
            </a:r>
            <a:br>
              <a:rPr lang="en-US" altLang="ja" dirty="0"/>
            </a:br>
            <a:r>
              <a:rPr lang="ja" dirty="0"/>
              <a:t>スタイルを編集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" dirty="0"/>
              <a:t>クリックしてマスター テキストの</a:t>
            </a:r>
            <a:br>
              <a:rPr lang="en-US" altLang="ja" dirty="0"/>
            </a:br>
            <a:r>
              <a:rPr lang="ja" dirty="0"/>
              <a:t>スタイルを編集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B9C72-4486-44F9-A32A-439F545EB3A2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CA72A-6AAE-4515-B965-EEBB1B1037DA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6E1346-F133-41BE-AD8C-959ADCA7ADFA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EC78F3-5214-46AA-A659-1D72BD77843F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画像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" dirty="0"/>
              <a:t>アイコンをクリックして画像を</a:t>
            </a:r>
            <a:br>
              <a:rPr lang="en-US" altLang="ja" dirty="0"/>
            </a:br>
            <a:r>
              <a:rPr lang="ja" dirty="0"/>
              <a:t>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C34AD-32E5-4A39-BFE7-E56EB8E7D96F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ja" dirty="0"/>
              <a:t>マスター テキストの書式設定</a:t>
            </a:r>
          </a:p>
          <a:p>
            <a:pPr lvl="1" rtl="0"/>
            <a:r>
              <a:rPr lang="ja" dirty="0"/>
              <a:t>第 2 レベル</a:t>
            </a:r>
          </a:p>
          <a:p>
            <a:pPr lvl="2" rtl="0"/>
            <a:r>
              <a:rPr lang="ja" dirty="0"/>
              <a:t>第 3 レベル</a:t>
            </a:r>
          </a:p>
          <a:p>
            <a:pPr lvl="3" rtl="0"/>
            <a:r>
              <a:rPr lang="ja" dirty="0"/>
              <a:t>第 4 レベル</a:t>
            </a:r>
          </a:p>
          <a:p>
            <a:pPr lvl="4" rtl="0"/>
            <a:r>
              <a:rPr lang="ja" dirty="0"/>
              <a:t>第 5 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5DA4D223-3256-422F-9897-94972049C9B6}" type="datetime1">
              <a:rPr lang="ja-JP" altLang="en-US" smtClean="0"/>
              <a:t>2026/2/6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kumimoji="1"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MS Mincho" panose="02020609040205080304" pitchFamily="17" charset="-128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S Mincho" panose="02020609040205080304" pitchFamily="17" charset="-128"/>
          <a:ea typeface="MS Mincho" panose="02020609040205080304" pitchFamily="17" charset="-128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7" y="10"/>
            <a:ext cx="9143986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r>
              <a:rPr lang="ja-JP" altLang="en-US" sz="7200" dirty="0">
                <a:solidFill>
                  <a:schemeClr val="bg1"/>
                </a:solidFill>
              </a:rPr>
              <a:t>シシカ</a:t>
            </a:r>
            <a:r>
              <a:rPr lang="en-US" altLang="ja-JP" sz="7200" dirty="0">
                <a:solidFill>
                  <a:schemeClr val="bg1"/>
                </a:solidFill>
              </a:rPr>
              <a:t>Bar</a:t>
            </a:r>
            <a:endParaRPr lang="ja" sz="7200" dirty="0">
              <a:solidFill>
                <a:schemeClr val="bg1"/>
              </a:solidFill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2800" dirty="0">
                <a:solidFill>
                  <a:schemeClr val="bg1"/>
                </a:solidFill>
              </a:rPr>
              <a:t>Niku to sake</a:t>
            </a:r>
          </a:p>
          <a:p>
            <a:r>
              <a:rPr lang="ja-JP" altLang="en-US" b="1" dirty="0">
                <a:solidFill>
                  <a:schemeClr val="bg1"/>
                </a:solidFill>
                <a:effectLst/>
              </a:rPr>
              <a:t>鉄板串焼きと大正ロマンのハイカラ串焼き</a:t>
            </a:r>
            <a:endParaRPr lang="ja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3B5D73-C14F-328B-BCEC-86D280D20893}"/>
              </a:ext>
            </a:extLst>
          </p:cNvPr>
          <p:cNvSpPr txBox="1"/>
          <p:nvPr/>
        </p:nvSpPr>
        <p:spPr>
          <a:xfrm>
            <a:off x="3327190" y="57139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chemeClr val="bg1"/>
                </a:solidFill>
                <a:effectLst/>
                <a:latin typeface="Shippori Mincho"/>
              </a:rPr>
              <a:t>池田市駅・川西駅周辺エリア </a:t>
            </a:r>
            <a:r>
              <a:rPr lang="en-US" altLang="ja-JP" b="0" i="0" dirty="0">
                <a:solidFill>
                  <a:schemeClr val="bg1"/>
                </a:solidFill>
                <a:effectLst/>
                <a:latin typeface="Shippori Mincho"/>
              </a:rPr>
              <a:t>| 2026</a:t>
            </a:r>
            <a:r>
              <a:rPr lang="ja-JP" altLang="en-US" b="0" i="0" dirty="0">
                <a:solidFill>
                  <a:schemeClr val="bg1"/>
                </a:solidFill>
                <a:effectLst/>
                <a:latin typeface="Shippori Mincho"/>
              </a:rPr>
              <a:t>年 事業計画案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F000FDC6-AF02-4220-5F4C-314486BC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48465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4CF26CA-4CEB-63EC-F8C7-81881378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566765" cy="1257300"/>
          </a:xfrm>
        </p:spPr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ＤＦ麗雅宋" panose="02010609010101010101" pitchFamily="1" charset="-128"/>
                <a:ea typeface="ＤＦ麗雅宋" panose="02010609010101010101" pitchFamily="1" charset="-128"/>
              </a:rPr>
              <a:t>大正ロマンの空間で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339B11-0BDD-BA89-904E-063723D3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3394045" cy="270891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鉄板串焼き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3A403C-8B18-520F-4C68-6154FBD33447}"/>
              </a:ext>
            </a:extLst>
          </p:cNvPr>
          <p:cNvSpPr txBox="1"/>
          <p:nvPr/>
        </p:nvSpPr>
        <p:spPr>
          <a:xfrm>
            <a:off x="5145198" y="240268"/>
            <a:ext cx="201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2C3E50"/>
                </a:solidFill>
                <a:effectLst/>
                <a:latin typeface="Zen Old Mincho"/>
              </a:rPr>
              <a:t>コンセプト詳細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FF4C22D-9382-12CC-B87C-7DFBDDC8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6000749"/>
            <a:ext cx="3576320" cy="369332"/>
          </a:xfrm>
          <a:prstGeom prst="rect">
            <a:avLst/>
          </a:prstGeom>
          <a:solidFill>
            <a:srgbClr val="2C3E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  <a:t>客単価目安</a:t>
            </a: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hippori Mincho"/>
              </a:rPr>
              <a:t>3,000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hippori Mincho"/>
              </a:rPr>
              <a:t> 円 〜 </a:t>
            </a: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hippori Mincho"/>
              </a:rPr>
              <a:t>5,000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hippori Mincho"/>
              </a:rPr>
              <a:t> 円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0E500EB-6883-CBF6-7336-190847F99AEF}"/>
              </a:ext>
            </a:extLst>
          </p:cNvPr>
          <p:cNvSpPr txBox="1">
            <a:spLocks noChangeAspect="1"/>
          </p:cNvSpPr>
          <p:nvPr/>
        </p:nvSpPr>
        <p:spPr>
          <a:xfrm>
            <a:off x="4998720" y="746760"/>
            <a:ext cx="3423920" cy="26822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F78383-C3B4-14FF-C582-C74421500578}"/>
              </a:ext>
            </a:extLst>
          </p:cNvPr>
          <p:cNvSpPr txBox="1">
            <a:spLocks noChangeAspect="1"/>
          </p:cNvSpPr>
          <p:nvPr/>
        </p:nvSpPr>
        <p:spPr>
          <a:xfrm>
            <a:off x="8646160" y="746760"/>
            <a:ext cx="3423920" cy="26822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032387-CE65-A8FB-E2D1-7606BE27FF27}"/>
              </a:ext>
            </a:extLst>
          </p:cNvPr>
          <p:cNvSpPr txBox="1">
            <a:spLocks noChangeAspect="1"/>
          </p:cNvSpPr>
          <p:nvPr/>
        </p:nvSpPr>
        <p:spPr>
          <a:xfrm>
            <a:off x="4998720" y="3566160"/>
            <a:ext cx="3423920" cy="26822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F8FA3C-0B3F-2775-3581-F7469C03B35D}"/>
              </a:ext>
            </a:extLst>
          </p:cNvPr>
          <p:cNvSpPr txBox="1">
            <a:spLocks noChangeAspect="1"/>
          </p:cNvSpPr>
          <p:nvPr/>
        </p:nvSpPr>
        <p:spPr>
          <a:xfrm>
            <a:off x="8646160" y="3566160"/>
            <a:ext cx="3423920" cy="26822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1DC4B2-1A35-094E-B16A-439C2F131AB8}"/>
              </a:ext>
            </a:extLst>
          </p:cNvPr>
          <p:cNvSpPr txBox="1"/>
          <p:nvPr/>
        </p:nvSpPr>
        <p:spPr>
          <a:xfrm>
            <a:off x="5161278" y="909320"/>
            <a:ext cx="295656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鉄板串焼き </a:t>
            </a:r>
            <a:r>
              <a:rPr lang="en-US" altLang="ja-JP" b="1" dirty="0">
                <a:solidFill>
                  <a:schemeClr val="bg1"/>
                </a:solidFill>
              </a:rPr>
              <a:t>× </a:t>
            </a:r>
            <a:r>
              <a:rPr lang="ja-JP" altLang="en-US" b="1" dirty="0">
                <a:solidFill>
                  <a:schemeClr val="bg1"/>
                </a:solidFill>
              </a:rPr>
              <a:t>多彩な肉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CBB280B-C9A1-8A6E-A17A-58C405F292F9}"/>
              </a:ext>
            </a:extLst>
          </p:cNvPr>
          <p:cNvSpPr txBox="1"/>
          <p:nvPr/>
        </p:nvSpPr>
        <p:spPr>
          <a:xfrm>
            <a:off x="5070020" y="1476663"/>
            <a:ext cx="323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牛・羊・豚・鶏・魚介・野菜を鉄板串焼きスタイルで提供。カウンターでのライブ感あふれる調理演出と、素材の旨味を閉じ込める焼き方が特徴。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EB1EA5-FE11-7C9A-023D-7F9C51BEE3B3}"/>
              </a:ext>
            </a:extLst>
          </p:cNvPr>
          <p:cNvSpPr txBox="1"/>
          <p:nvPr/>
        </p:nvSpPr>
        <p:spPr>
          <a:xfrm>
            <a:off x="8879839" y="909320"/>
            <a:ext cx="295656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大正ロマンの世界観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103935-CBD7-6F67-991C-6417CABB49E7}"/>
              </a:ext>
            </a:extLst>
          </p:cNvPr>
          <p:cNvSpPr txBox="1"/>
          <p:nvPr/>
        </p:nvSpPr>
        <p:spPr>
          <a:xfrm>
            <a:off x="8742769" y="1476663"/>
            <a:ext cx="323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文明開化の音色が聞こえるような、和と洋が融合した大正レトロな空間。えんじや紺を用いた内装で、落ち着きと懐かしさを演出。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5C70D2-1E9B-7D9C-2582-F17E9D5CBEC1}"/>
              </a:ext>
            </a:extLst>
          </p:cNvPr>
          <p:cNvSpPr txBox="1"/>
          <p:nvPr/>
        </p:nvSpPr>
        <p:spPr>
          <a:xfrm>
            <a:off x="5161278" y="3713104"/>
            <a:ext cx="295656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昼夜二毛作の多様性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7678-AB85-255C-0F01-FAE3EEF6B7EB}"/>
              </a:ext>
            </a:extLst>
          </p:cNvPr>
          <p:cNvSpPr txBox="1"/>
          <p:nvPr/>
        </p:nvSpPr>
        <p:spPr>
          <a:xfrm>
            <a:off x="8879838" y="3713104"/>
            <a:ext cx="295656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上質体験と納得感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1E91E1-2A23-94D9-2E4B-FFE2A638CD0A}"/>
              </a:ext>
            </a:extLst>
          </p:cNvPr>
          <p:cNvSpPr txBox="1"/>
          <p:nvPr/>
        </p:nvSpPr>
        <p:spPr>
          <a:xfrm>
            <a:off x="5070020" y="4426754"/>
            <a:ext cx="323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昼は定食と昼飲みで奥様・職員層を取り込み、夜は地域住民の憩いの場へ。一人鍋や釜めしなど、シーンを選ばないメニュー構成。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5843922-7680-BCAD-9E00-B928ACA2952C}"/>
              </a:ext>
            </a:extLst>
          </p:cNvPr>
          <p:cNvSpPr txBox="1"/>
          <p:nvPr/>
        </p:nvSpPr>
        <p:spPr>
          <a:xfrm>
            <a:off x="8742768" y="4426754"/>
            <a:ext cx="323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クラフトビールや豊富な酒類を揃えつつ、客単価は</a:t>
            </a:r>
            <a:r>
              <a:rPr lang="en-US" altLang="ja-JP" dirty="0">
                <a:solidFill>
                  <a:schemeClr val="bg1"/>
                </a:solidFill>
              </a:rPr>
              <a:t>3,000〜5,000</a:t>
            </a:r>
            <a:r>
              <a:rPr lang="ja-JP" altLang="en-US" dirty="0">
                <a:solidFill>
                  <a:schemeClr val="bg1"/>
                </a:solidFill>
              </a:rPr>
              <a:t>円に設定。高級感を感じさせながらも「実はリーズナブル」な満足度を追求。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0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178416-1911-38A3-A8AB-1443237D3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F711A76-640E-9227-8214-1A4E57E7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8" y="1997137"/>
            <a:ext cx="4846500" cy="4846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D9346E2-93E9-1D29-1FAA-40B4FD86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500" y="7996"/>
            <a:ext cx="4846500" cy="48465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49AD9C-3C14-0236-8A17-2637817B2EFF}"/>
              </a:ext>
            </a:extLst>
          </p:cNvPr>
          <p:cNvSpPr txBox="1"/>
          <p:nvPr/>
        </p:nvSpPr>
        <p:spPr>
          <a:xfrm>
            <a:off x="5145198" y="240268"/>
            <a:ext cx="201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2C3E50"/>
                </a:solidFill>
                <a:effectLst/>
                <a:latin typeface="Zen Old Mincho"/>
              </a:rPr>
              <a:t>コンセプト詳細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F2C15A4-7140-1CCE-4537-F5916BAA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4" y="6063973"/>
            <a:ext cx="11156571" cy="646331"/>
          </a:xfrm>
          <a:prstGeom prst="rect">
            <a:avLst/>
          </a:prstGeom>
          <a:solidFill>
            <a:srgbClr val="2C3E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  <a:t>文明開化の“肉”時間・鉄板串焼き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</a:b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  <a:t>ちょっと贅沢・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  <a:t>1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D1D5DB"/>
                </a:solidFill>
                <a:effectLst/>
                <a:latin typeface="Arial" panose="020B0604020202020204" pitchFamily="34" charset="0"/>
                <a:ea typeface="Shippori Mincho"/>
              </a:rPr>
              <a:t>人鍋にクラフトビールと串焼き。</a:t>
            </a:r>
            <a:r>
              <a:rPr lang="ja-JP" altLang="en-US" dirty="0">
                <a:solidFill>
                  <a:srgbClr val="D1D5DB"/>
                </a:solidFill>
                <a:latin typeface="Arial" panose="020B0604020202020204" pitchFamily="34" charset="0"/>
              </a:rPr>
              <a:t>上質に心を満たす大人の空間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AEA1097-4C6C-6167-8F6C-C8CD445AD01A}"/>
              </a:ext>
            </a:extLst>
          </p:cNvPr>
          <p:cNvGrpSpPr/>
          <p:nvPr/>
        </p:nvGrpSpPr>
        <p:grpSpPr>
          <a:xfrm>
            <a:off x="325118" y="695960"/>
            <a:ext cx="5643882" cy="2544320"/>
            <a:chOff x="4927598" y="746760"/>
            <a:chExt cx="3423920" cy="268224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F15F67D-17E0-CE3C-79D0-8F0EAB4AC5E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27598" y="746760"/>
              <a:ext cx="3423920" cy="26822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A29AFED-195D-7A0B-7882-083519F7B060}"/>
                </a:ext>
              </a:extLst>
            </p:cNvPr>
            <p:cNvSpPr txBox="1"/>
            <p:nvPr/>
          </p:nvSpPr>
          <p:spPr>
            <a:xfrm>
              <a:off x="5161278" y="909320"/>
              <a:ext cx="2956561" cy="3408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Battlefield</a:t>
              </a:r>
              <a:r>
                <a:rPr lang="ja-JP" altLang="en-US" b="1" dirty="0">
                  <a:solidFill>
                    <a:schemeClr val="bg1"/>
                  </a:solidFill>
                </a:rPr>
                <a:t>戦場・競合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887058C-47CA-4F60-AD06-0E3B2D95A59E}"/>
                </a:ext>
              </a:extLst>
            </p:cNvPr>
            <p:cNvSpPr txBox="1"/>
            <p:nvPr/>
          </p:nvSpPr>
          <p:spPr>
            <a:xfrm>
              <a:off x="5070020" y="1476663"/>
              <a:ext cx="3230700" cy="167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◆商圏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池田市駅・川西駅周辺（徒歩</a:t>
              </a:r>
              <a:r>
                <a:rPr lang="en-US" altLang="ja-JP" sz="1600" dirty="0">
                  <a:solidFill>
                    <a:schemeClr val="bg1"/>
                  </a:solidFill>
                </a:rPr>
                <a:t>10</a:t>
              </a:r>
              <a:r>
                <a:rPr lang="ja-JP" altLang="en-US" sz="1600" dirty="0">
                  <a:solidFill>
                    <a:schemeClr val="bg1"/>
                  </a:solidFill>
                </a:rPr>
                <a:t>分圏内）。住宅・役所・オフィス混在エリア。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◆競合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焼鳥店、焼肉店、大衆居酒屋、立ち飲み、クラフトビールバー。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◆機会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「昼飲み需要」の取り込み、「鉄板</a:t>
              </a:r>
              <a:r>
                <a:rPr lang="en-US" altLang="ja-JP" sz="1600" dirty="0">
                  <a:solidFill>
                    <a:schemeClr val="bg1"/>
                  </a:solidFill>
                </a:rPr>
                <a:t>×</a:t>
              </a:r>
              <a:r>
                <a:rPr lang="ja-JP" altLang="en-US" sz="1600" dirty="0">
                  <a:solidFill>
                    <a:schemeClr val="bg1"/>
                  </a:solidFill>
                </a:rPr>
                <a:t>串</a:t>
              </a:r>
              <a:r>
                <a:rPr lang="en-US" altLang="ja-JP" sz="1600" dirty="0">
                  <a:solidFill>
                    <a:schemeClr val="bg1"/>
                  </a:solidFill>
                </a:rPr>
                <a:t>×</a:t>
              </a:r>
              <a:r>
                <a:rPr lang="ja-JP" altLang="en-US" sz="1600" dirty="0">
                  <a:solidFill>
                    <a:schemeClr val="bg1"/>
                  </a:solidFill>
                </a:rPr>
                <a:t>クラフト」という新奇性、お一人様でも楽しめる「一人鍋」ニーズへの対応。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FF62FB1-C7D8-8705-76A4-F88EADA4E3DA}"/>
              </a:ext>
            </a:extLst>
          </p:cNvPr>
          <p:cNvGrpSpPr/>
          <p:nvPr/>
        </p:nvGrpSpPr>
        <p:grpSpPr>
          <a:xfrm>
            <a:off x="6233159" y="695959"/>
            <a:ext cx="5643882" cy="2544321"/>
            <a:chOff x="8646160" y="746760"/>
            <a:chExt cx="3423920" cy="2682240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F6D90DB-9CB4-647C-CF50-B4863D919E0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46160" y="746760"/>
              <a:ext cx="3423920" cy="26822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CFDA592-1932-5CAA-22E3-AD4C1FE1E2DF}"/>
                </a:ext>
              </a:extLst>
            </p:cNvPr>
            <p:cNvSpPr txBox="1"/>
            <p:nvPr/>
          </p:nvSpPr>
          <p:spPr>
            <a:xfrm>
              <a:off x="8879839" y="909320"/>
              <a:ext cx="2956561" cy="3408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Customer</a:t>
              </a:r>
              <a:r>
                <a:rPr lang="ja-JP" altLang="en-US" b="1" dirty="0">
                  <a:solidFill>
                    <a:schemeClr val="bg1"/>
                  </a:solidFill>
                </a:rPr>
                <a:t>ターゲット顧客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11E3E5C-122A-222F-8119-29F67BFF2476}"/>
                </a:ext>
              </a:extLst>
            </p:cNvPr>
            <p:cNvSpPr txBox="1"/>
            <p:nvPr/>
          </p:nvSpPr>
          <p:spPr>
            <a:xfrm>
              <a:off x="8742769" y="1476663"/>
              <a:ext cx="3230700" cy="144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◆昼（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Lunch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）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</a:t>
              </a:r>
              <a:r>
                <a:rPr lang="en-US" altLang="ja-JP" sz="1600" dirty="0">
                  <a:solidFill>
                    <a:schemeClr val="bg1"/>
                  </a:solidFill>
                </a:rPr>
                <a:t>12-14</a:t>
              </a:r>
              <a:r>
                <a:rPr lang="ja-JP" altLang="en-US" sz="1600" dirty="0">
                  <a:solidFill>
                    <a:schemeClr val="bg1"/>
                  </a:solidFill>
                </a:rPr>
                <a:t>時の近隣奥様、回転重視の市役所職員、定食＋</a:t>
              </a:r>
              <a:r>
                <a:rPr lang="en-US" altLang="ja-JP" sz="1600" dirty="0">
                  <a:solidFill>
                    <a:schemeClr val="bg1"/>
                  </a:solidFill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</a:rPr>
                <a:t>杯を楽しむリーマン。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◆夜（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Dinner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）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地元</a:t>
              </a:r>
              <a:r>
                <a:rPr lang="en-US" altLang="ja-JP" sz="1600" dirty="0">
                  <a:solidFill>
                    <a:schemeClr val="bg1"/>
                  </a:solidFill>
                </a:rPr>
                <a:t>30-50</a:t>
              </a:r>
              <a:r>
                <a:rPr lang="ja-JP" altLang="en-US" sz="1600" dirty="0">
                  <a:solidFill>
                    <a:schemeClr val="bg1"/>
                  </a:solidFill>
                </a:rPr>
                <a:t>代の仕事帰り層、カップルの外食、ひとり飲み需要。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◆来店動機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鉄板のライブ感、</a:t>
              </a:r>
              <a:r>
                <a:rPr lang="en-US" altLang="ja-JP" sz="1600" dirty="0">
                  <a:solidFill>
                    <a:schemeClr val="bg1"/>
                  </a:solidFill>
                </a:rPr>
                <a:t>SNS</a:t>
              </a:r>
              <a:r>
                <a:rPr lang="ja-JP" altLang="en-US" sz="1600" dirty="0">
                  <a:solidFill>
                    <a:schemeClr val="bg1"/>
                  </a:solidFill>
                </a:rPr>
                <a:t>映えする空間、クラフトビールとのペアリング、〆の釜めし。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0F082A-1E45-F35E-5EA3-B3663C16CA66}"/>
              </a:ext>
            </a:extLst>
          </p:cNvPr>
          <p:cNvGrpSpPr/>
          <p:nvPr/>
        </p:nvGrpSpPr>
        <p:grpSpPr>
          <a:xfrm>
            <a:off x="325118" y="3455125"/>
            <a:ext cx="5643882" cy="2544321"/>
            <a:chOff x="4998720" y="3566160"/>
            <a:chExt cx="3423920" cy="268224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794A6E2-0BC0-C1D2-C812-86C6031C75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98720" y="3566160"/>
              <a:ext cx="3423920" cy="26822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84BCBFE-5B33-CDEF-2010-DDB3CBFC8302}"/>
                </a:ext>
              </a:extLst>
            </p:cNvPr>
            <p:cNvSpPr txBox="1"/>
            <p:nvPr/>
          </p:nvSpPr>
          <p:spPr>
            <a:xfrm>
              <a:off x="5161278" y="3713104"/>
              <a:ext cx="2956561" cy="3408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Asset</a:t>
              </a:r>
              <a:r>
                <a:rPr lang="ja-JP" altLang="en-US" b="1" dirty="0">
                  <a:solidFill>
                    <a:schemeClr val="bg1"/>
                  </a:solidFill>
                </a:rPr>
                <a:t>自社の武器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2C67279-D509-8F1B-412C-F777D6B34622}"/>
                </a:ext>
              </a:extLst>
            </p:cNvPr>
            <p:cNvSpPr txBox="1"/>
            <p:nvPr/>
          </p:nvSpPr>
          <p:spPr>
            <a:xfrm>
              <a:off x="5067538" y="4121982"/>
              <a:ext cx="3230700" cy="167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◆技術・演出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鉄板串焼きの調理技術と、音・香り・湯気によるライブ演出。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◆空間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明治レトロ・文明開化をイメージした和洋折衷のデザイン。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◆商品力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肉・魚・野菜の多品目ラインアップと、標準化された一人鍋オペレーション。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調達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豊富なクラフトビールの仕入れネットワーク。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3E4DBBD-919B-9B2E-AFCA-A667D1F6CC28}"/>
              </a:ext>
            </a:extLst>
          </p:cNvPr>
          <p:cNvGrpSpPr/>
          <p:nvPr/>
        </p:nvGrpSpPr>
        <p:grpSpPr>
          <a:xfrm>
            <a:off x="6223000" y="3459127"/>
            <a:ext cx="5643882" cy="2548713"/>
            <a:chOff x="8646160" y="3566160"/>
            <a:chExt cx="3423920" cy="2687781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599E87A-319C-C61E-B1C7-3D52C605B0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46160" y="3566160"/>
              <a:ext cx="3423920" cy="26822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5F7698F-746D-1E81-BB9F-10CB335A9719}"/>
                </a:ext>
              </a:extLst>
            </p:cNvPr>
            <p:cNvSpPr txBox="1"/>
            <p:nvPr/>
          </p:nvSpPr>
          <p:spPr>
            <a:xfrm>
              <a:off x="8879838" y="3713104"/>
              <a:ext cx="2956561" cy="3408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Strength</a:t>
              </a:r>
              <a:r>
                <a:rPr lang="ja-JP" altLang="en-US" b="1" dirty="0">
                  <a:solidFill>
                    <a:schemeClr val="bg1"/>
                  </a:solidFill>
                </a:rPr>
                <a:t>差別化ポイント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B79490B-9B2D-189D-7844-81BB402F0727}"/>
                </a:ext>
              </a:extLst>
            </p:cNvPr>
            <p:cNvSpPr txBox="1"/>
            <p:nvPr/>
          </p:nvSpPr>
          <p:spPr>
            <a:xfrm>
              <a:off x="8742768" y="4095205"/>
              <a:ext cx="3230700" cy="215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◆唯一性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「鉄板</a:t>
              </a:r>
              <a:r>
                <a:rPr lang="en-US" altLang="ja-JP" sz="1600" dirty="0">
                  <a:solidFill>
                    <a:schemeClr val="bg1"/>
                  </a:solidFill>
                </a:rPr>
                <a:t>×</a:t>
              </a:r>
              <a:r>
                <a:rPr lang="ja-JP" altLang="en-US" sz="1600" dirty="0">
                  <a:solidFill>
                    <a:schemeClr val="bg1"/>
                  </a:solidFill>
                </a:rPr>
                <a:t>串</a:t>
              </a:r>
              <a:r>
                <a:rPr lang="en-US" altLang="ja-JP" sz="1600" dirty="0">
                  <a:solidFill>
                    <a:schemeClr val="bg1"/>
                  </a:solidFill>
                </a:rPr>
                <a:t>×</a:t>
              </a:r>
              <a:r>
                <a:rPr lang="ja-JP" altLang="en-US" sz="1600" dirty="0">
                  <a:solidFill>
                    <a:schemeClr val="bg1"/>
                  </a:solidFill>
                </a:rPr>
                <a:t>明治和洋」という他店にないコンセプト。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◆二毛作モデル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昼はクイック定食、夜はバルスタイルで幅広い客層に対応。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◆体験価値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上質に見える空間・料理に対し、実はリーズナブル（客単価</a:t>
              </a:r>
              <a:r>
                <a:rPr lang="en-US" altLang="ja-JP" sz="1600" dirty="0">
                  <a:solidFill>
                    <a:schemeClr val="bg1"/>
                  </a:solidFill>
                </a:rPr>
                <a:t>3-5</a:t>
              </a:r>
              <a:r>
                <a:rPr lang="ja-JP" altLang="en-US" sz="1600" dirty="0">
                  <a:solidFill>
                    <a:schemeClr val="bg1"/>
                  </a:solidFill>
                </a:rPr>
                <a:t>千円）で高い納得感を提供。</a:t>
              </a: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◆お一人様特化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:</a:t>
              </a:r>
              <a:r>
                <a:rPr lang="ja-JP" altLang="en-US" sz="1600" dirty="0">
                  <a:solidFill>
                    <a:schemeClr val="bg1"/>
                  </a:solidFill>
                </a:rPr>
                <a:t> カウンター席と一人鍋・一本からの串注文。</a:t>
              </a:r>
            </a:p>
            <a:p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69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50664BD5-E29F-916A-00E8-B0632D3B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25" y="1979592"/>
            <a:ext cx="4846500" cy="48465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2932AAF-1807-F3F9-8B17-FD6B0D1A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500" y="7996"/>
            <a:ext cx="4846500" cy="48465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1D4E51D-3FC4-CBA6-49F9-FD1FD084331F}"/>
              </a:ext>
            </a:extLst>
          </p:cNvPr>
          <p:cNvSpPr/>
          <p:nvPr/>
        </p:nvSpPr>
        <p:spPr>
          <a:xfrm>
            <a:off x="6905343" y="1345324"/>
            <a:ext cx="4971554" cy="25292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21299B9-E921-6478-022F-3282087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30845" cy="660400"/>
          </a:xfrm>
        </p:spPr>
        <p:txBody>
          <a:bodyPr>
            <a:normAutofit/>
          </a:bodyPr>
          <a:lstStyle/>
          <a:p>
            <a:r>
              <a:rPr kumimoji="1" lang="ja-JP" altLang="en-US" sz="3600" u="sng" dirty="0">
                <a:solidFill>
                  <a:schemeClr val="bg1"/>
                </a:solidFill>
              </a:rPr>
              <a:t>売り上げシュミレーション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B87C7B-3E05-742A-98C6-42D2580996BA}"/>
              </a:ext>
            </a:extLst>
          </p:cNvPr>
          <p:cNvSpPr txBox="1"/>
          <p:nvPr/>
        </p:nvSpPr>
        <p:spPr>
          <a:xfrm>
            <a:off x="7373936" y="8821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1</a:t>
            </a: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日売上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8</a:t>
            </a: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万円達成へのロードマップ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CD1056-6760-C45A-6776-6B67531E73D3}"/>
              </a:ext>
            </a:extLst>
          </p:cNvPr>
          <p:cNvSpPr txBox="1"/>
          <p:nvPr/>
        </p:nvSpPr>
        <p:spPr>
          <a:xfrm>
            <a:off x="913795" y="1679055"/>
            <a:ext cx="457725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b="0" i="0" dirty="0">
                <a:solidFill>
                  <a:srgbClr val="D4AF37"/>
                </a:solidFill>
                <a:effectLst/>
                <a:latin typeface="Shippori Mincho"/>
              </a:rPr>
              <a:t>1</a:t>
            </a:r>
            <a:r>
              <a:rPr lang="zh-TW" altLang="en-US" b="0" i="0" dirty="0">
                <a:solidFill>
                  <a:srgbClr val="D4AF37"/>
                </a:solidFill>
                <a:effectLst/>
                <a:latin typeface="Shippori Mincho"/>
              </a:rPr>
              <a:t>日平均売上目標</a:t>
            </a:r>
            <a:endParaRPr lang="zh-TW" altLang="en-US" dirty="0"/>
          </a:p>
          <a:p>
            <a:pPr algn="l">
              <a:buNone/>
            </a:pPr>
            <a:r>
              <a:rPr lang="en-US" altLang="zh-TW" sz="5400" b="1" i="0" dirty="0">
                <a:solidFill>
                  <a:schemeClr val="bg1"/>
                </a:solidFill>
                <a:effectLst/>
                <a:latin typeface="Zen Old Mincho"/>
              </a:rPr>
              <a:t>80,000</a:t>
            </a:r>
            <a:r>
              <a:rPr lang="zh-TW" altLang="en-US" sz="5400" b="0" i="0" dirty="0">
                <a:solidFill>
                  <a:schemeClr val="bg1"/>
                </a:solidFill>
                <a:effectLst/>
                <a:latin typeface="Zen Old Mincho"/>
              </a:rPr>
              <a:t>円以上</a:t>
            </a:r>
            <a:endParaRPr lang="zh-TW" altLang="en-US" sz="5400" b="1" i="0" dirty="0">
              <a:solidFill>
                <a:schemeClr val="bg1"/>
              </a:solidFill>
              <a:effectLst/>
              <a:latin typeface="Zen Old Minch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C6B430-D84E-A5D2-7418-04FF265D68C0}"/>
              </a:ext>
            </a:extLst>
          </p:cNvPr>
          <p:cNvSpPr txBox="1"/>
          <p:nvPr/>
        </p:nvSpPr>
        <p:spPr>
          <a:xfrm>
            <a:off x="922557" y="3179921"/>
            <a:ext cx="40053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Zen Old Mincho"/>
              </a:rPr>
              <a:t>達成モデル（シミュレーション）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3E39A5-0C04-58BE-B631-DD7AF487283B}"/>
              </a:ext>
            </a:extLst>
          </p:cNvPr>
          <p:cNvSpPr txBox="1"/>
          <p:nvPr/>
        </p:nvSpPr>
        <p:spPr>
          <a:xfrm>
            <a:off x="913795" y="4010461"/>
            <a:ext cx="2727434" cy="19902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US" altLang="ja-JP" b="1" i="0" dirty="0">
                <a:solidFill>
                  <a:srgbClr val="2C3E50"/>
                </a:solidFill>
                <a:effectLst/>
                <a:latin typeface="Shippori Mincho"/>
              </a:rPr>
              <a:t>Lunch</a:t>
            </a:r>
            <a:r>
              <a:rPr lang="en-US" altLang="ja-JP" b="0" i="0" dirty="0">
                <a:solidFill>
                  <a:srgbClr val="6B7280"/>
                </a:solidFill>
                <a:effectLst/>
                <a:latin typeface="Shippori Mincho"/>
              </a:rPr>
              <a:t>11:30 - 14:00</a:t>
            </a:r>
            <a:endParaRPr lang="en-US" altLang="ja-JP" b="1" i="0" dirty="0">
              <a:solidFill>
                <a:srgbClr val="2C3E5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客単価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1,200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円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客数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× 25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名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回転数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約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1.5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回転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(18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席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)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r">
              <a:spcBef>
                <a:spcPts val="1125"/>
              </a:spcBef>
              <a:buNone/>
            </a:pPr>
            <a:r>
              <a:rPr lang="en-US" altLang="ja-JP" b="1" i="0" dirty="0">
                <a:solidFill>
                  <a:srgbClr val="8E2323"/>
                </a:solidFill>
                <a:effectLst/>
                <a:latin typeface="Zen Old Mincho"/>
              </a:rPr>
              <a:t>30,000</a:t>
            </a:r>
            <a:r>
              <a:rPr lang="ja-JP" altLang="en-US" b="1" i="0" dirty="0">
                <a:solidFill>
                  <a:srgbClr val="4B5563"/>
                </a:solidFill>
                <a:effectLst/>
                <a:latin typeface="Zen Old Mincho"/>
              </a:rPr>
              <a:t>円</a:t>
            </a:r>
            <a:endParaRPr lang="ja-JP" altLang="en-US" b="1" i="0" dirty="0">
              <a:solidFill>
                <a:srgbClr val="8E2323"/>
              </a:solidFill>
              <a:effectLst/>
              <a:latin typeface="Zen Old Mincho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789401-98A4-3926-5D2B-3C4508CEB04D}"/>
              </a:ext>
            </a:extLst>
          </p:cNvPr>
          <p:cNvSpPr txBox="1"/>
          <p:nvPr/>
        </p:nvSpPr>
        <p:spPr>
          <a:xfrm>
            <a:off x="3799537" y="4011969"/>
            <a:ext cx="2727434" cy="19902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US" altLang="ja-JP" b="1" i="0" dirty="0">
                <a:solidFill>
                  <a:srgbClr val="2C3E50"/>
                </a:solidFill>
                <a:effectLst/>
                <a:latin typeface="Shippori Mincho"/>
              </a:rPr>
              <a:t>Dinner</a:t>
            </a:r>
            <a:r>
              <a:rPr lang="en-US" altLang="ja-JP" b="0" i="0" dirty="0">
                <a:solidFill>
                  <a:srgbClr val="6B7280"/>
                </a:solidFill>
                <a:effectLst/>
                <a:latin typeface="Shippori Mincho"/>
              </a:rPr>
              <a:t>17:00 - 23:00</a:t>
            </a:r>
            <a:endParaRPr lang="en-US" altLang="ja-JP" b="1" i="0" dirty="0">
              <a:solidFill>
                <a:srgbClr val="2C3E5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客単価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4,000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円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客数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× 13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名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l">
              <a:spcAft>
                <a:spcPts val="600"/>
              </a:spcAft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回転数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約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0.7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回転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(18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席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Shippori Mincho"/>
              </a:rPr>
              <a:t>)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  <a:p>
            <a:pPr algn="r">
              <a:spcBef>
                <a:spcPts val="1125"/>
              </a:spcBef>
              <a:buNone/>
            </a:pPr>
            <a:r>
              <a:rPr lang="en-US" altLang="ja-JP" b="1" i="0" dirty="0">
                <a:solidFill>
                  <a:srgbClr val="2C3E50"/>
                </a:solidFill>
                <a:effectLst/>
                <a:latin typeface="Zen Old Mincho"/>
              </a:rPr>
              <a:t>52,000</a:t>
            </a:r>
            <a:r>
              <a:rPr lang="ja-JP" altLang="en-US" b="1" i="0" dirty="0">
                <a:solidFill>
                  <a:srgbClr val="4B5563"/>
                </a:solidFill>
                <a:effectLst/>
                <a:latin typeface="Zen Old Mincho"/>
              </a:rPr>
              <a:t>円</a:t>
            </a:r>
            <a:endParaRPr lang="ja-JP" altLang="en-US" b="1" i="0" dirty="0">
              <a:solidFill>
                <a:srgbClr val="2C3E50"/>
              </a:solidFill>
              <a:effectLst/>
              <a:latin typeface="Zen Old Minch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0A707F-10EF-DFAE-94AB-57EB6365C19E}"/>
              </a:ext>
            </a:extLst>
          </p:cNvPr>
          <p:cNvSpPr txBox="1"/>
          <p:nvPr/>
        </p:nvSpPr>
        <p:spPr>
          <a:xfrm>
            <a:off x="2216801" y="6248400"/>
            <a:ext cx="4310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6B7280"/>
                </a:solidFill>
                <a:effectLst/>
                <a:latin typeface="Shippori Mincho"/>
              </a:rPr>
              <a:t>※</a:t>
            </a:r>
            <a:r>
              <a:rPr lang="zh-TW" altLang="en-US" b="0" i="0" dirty="0">
                <a:solidFill>
                  <a:srgbClr val="6B7280"/>
                </a:solidFill>
                <a:effectLst/>
                <a:latin typeface="Shippori Mincho"/>
              </a:rPr>
              <a:t>合計予測：</a:t>
            </a:r>
            <a:r>
              <a:rPr lang="en-US" altLang="zh-TW" b="0" i="0" dirty="0">
                <a:solidFill>
                  <a:srgbClr val="6B7280"/>
                </a:solidFill>
                <a:effectLst/>
                <a:latin typeface="Shippori Mincho"/>
              </a:rPr>
              <a:t>82,000</a:t>
            </a:r>
            <a:r>
              <a:rPr lang="zh-TW" altLang="en-US" b="0" i="0" dirty="0">
                <a:solidFill>
                  <a:srgbClr val="6B7280"/>
                </a:solidFill>
                <a:effectLst/>
                <a:latin typeface="Shippori Mincho"/>
              </a:rPr>
              <a:t>円（目標比 </a:t>
            </a:r>
            <a:r>
              <a:rPr lang="en-US" altLang="zh-TW" b="0" i="0" dirty="0">
                <a:solidFill>
                  <a:srgbClr val="6B7280"/>
                </a:solidFill>
                <a:effectLst/>
                <a:latin typeface="Shippori Mincho"/>
              </a:rPr>
              <a:t>102.5%</a:t>
            </a:r>
            <a:r>
              <a:rPr lang="zh-TW" altLang="en-US" b="0" i="0" dirty="0">
                <a:solidFill>
                  <a:srgbClr val="6B7280"/>
                </a:solidFill>
                <a:effectLst/>
                <a:latin typeface="Shippori Mincho"/>
              </a:rPr>
              <a:t>）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07C222-9133-0B77-3F00-F1C9D33A6C17}"/>
              </a:ext>
            </a:extLst>
          </p:cNvPr>
          <p:cNvSpPr txBox="1"/>
          <p:nvPr/>
        </p:nvSpPr>
        <p:spPr>
          <a:xfrm>
            <a:off x="6905343" y="1494389"/>
            <a:ext cx="2553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2C3E50"/>
                </a:solidFill>
                <a:effectLst/>
                <a:latin typeface="Shippori Mincho"/>
              </a:rPr>
              <a:t>売上構成比イメージ</a:t>
            </a:r>
            <a:endParaRPr lang="ja-JP" alt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D3F8ED0-0800-C7A8-9C10-63347BC7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49" y="1572707"/>
            <a:ext cx="4520044" cy="21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CA9735-C498-9313-BEF2-E09B17BC9768}"/>
              </a:ext>
            </a:extLst>
          </p:cNvPr>
          <p:cNvSpPr txBox="1"/>
          <p:nvPr/>
        </p:nvSpPr>
        <p:spPr>
          <a:xfrm>
            <a:off x="6905343" y="4023593"/>
            <a:ext cx="2222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2C3E50"/>
                </a:solidFill>
                <a:effectLst/>
                <a:latin typeface="Shippori Mincho"/>
              </a:rPr>
              <a:t>事業収益見込み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F1000D-C76C-B5B0-8CD3-62070049E737}"/>
              </a:ext>
            </a:extLst>
          </p:cNvPr>
          <p:cNvSpPr txBox="1"/>
          <p:nvPr/>
        </p:nvSpPr>
        <p:spPr>
          <a:xfrm>
            <a:off x="6789820" y="4392925"/>
            <a:ext cx="2453982" cy="1251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>
              <a:spcAft>
                <a:spcPts val="375"/>
              </a:spcAft>
              <a:buNone/>
            </a:pPr>
            <a:r>
              <a:rPr lang="zh-TW" altLang="en-US" b="0" i="0" dirty="0">
                <a:solidFill>
                  <a:srgbClr val="666666"/>
                </a:solidFill>
                <a:effectLst/>
                <a:latin typeface="Shippori Mincho"/>
              </a:rPr>
              <a:t>月商目標 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Shippori Mincho"/>
              </a:rPr>
              <a:t>(25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Shippori Mincho"/>
              </a:rPr>
              <a:t>日稼働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Shippori Mincho"/>
              </a:rPr>
              <a:t>)</a:t>
            </a:r>
          </a:p>
          <a:p>
            <a:pPr algn="l">
              <a:buNone/>
            </a:pPr>
            <a:r>
              <a:rPr lang="en-US" altLang="zh-TW" b="1" i="0" dirty="0">
                <a:solidFill>
                  <a:srgbClr val="2C3E50"/>
                </a:solidFill>
                <a:effectLst/>
                <a:latin typeface="Zen Old Mincho"/>
              </a:rPr>
              <a:t>200</a:t>
            </a:r>
            <a:r>
              <a:rPr lang="zh-TW" altLang="en-US" b="1" i="0" dirty="0">
                <a:solidFill>
                  <a:srgbClr val="2C3E50"/>
                </a:solidFill>
                <a:effectLst/>
                <a:latin typeface="Zen Old Mincho"/>
              </a:rPr>
              <a:t>万円</a:t>
            </a:r>
          </a:p>
          <a:p>
            <a:pPr algn="l">
              <a:buNone/>
            </a:pPr>
            <a:r>
              <a:rPr lang="en-US" altLang="zh-TW" b="0" i="0" dirty="0">
                <a:solidFill>
                  <a:srgbClr val="8E2323"/>
                </a:solidFill>
                <a:effectLst/>
                <a:latin typeface="Shippori Mincho"/>
              </a:rPr>
              <a:t>※</a:t>
            </a:r>
            <a:r>
              <a:rPr lang="zh-TW" altLang="en-US" b="0" i="0" dirty="0">
                <a:solidFill>
                  <a:srgbClr val="8E2323"/>
                </a:solidFill>
                <a:effectLst/>
                <a:latin typeface="Shippori Mincho"/>
              </a:rPr>
              <a:t>荒利目安 </a:t>
            </a:r>
            <a:r>
              <a:rPr lang="en-US" altLang="zh-TW" b="0" i="0" dirty="0">
                <a:solidFill>
                  <a:srgbClr val="8E2323"/>
                </a:solidFill>
                <a:effectLst/>
                <a:latin typeface="Shippori Mincho"/>
              </a:rPr>
              <a:t>140</a:t>
            </a:r>
            <a:r>
              <a:rPr lang="zh-TW" altLang="en-US" b="0" i="0" dirty="0">
                <a:solidFill>
                  <a:srgbClr val="8E2323"/>
                </a:solidFill>
                <a:effectLst/>
                <a:latin typeface="Shippori Mincho"/>
              </a:rPr>
              <a:t>万円 </a:t>
            </a:r>
            <a:r>
              <a:rPr lang="en-US" altLang="zh-TW" b="0" i="0" dirty="0">
                <a:solidFill>
                  <a:srgbClr val="8E2323"/>
                </a:solidFill>
                <a:effectLst/>
                <a:latin typeface="Shippori Mincho"/>
              </a:rPr>
              <a:t>(70%)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1F5FC9-61B0-8AC1-6801-D974092A0D11}"/>
              </a:ext>
            </a:extLst>
          </p:cNvPr>
          <p:cNvSpPr txBox="1"/>
          <p:nvPr/>
        </p:nvSpPr>
        <p:spPr>
          <a:xfrm>
            <a:off x="9328139" y="4392925"/>
            <a:ext cx="2548758" cy="1251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>
              <a:spcAft>
                <a:spcPts val="375"/>
              </a:spcAft>
              <a:buNone/>
            </a:pPr>
            <a:r>
              <a:rPr lang="zh-TW" altLang="en-US" b="0" i="0" dirty="0">
                <a:solidFill>
                  <a:srgbClr val="666666"/>
                </a:solidFill>
                <a:effectLst/>
                <a:latin typeface="Shippori Mincho"/>
              </a:rPr>
              <a:t>年商目標</a:t>
            </a:r>
          </a:p>
          <a:p>
            <a:pPr algn="l">
              <a:buNone/>
            </a:pPr>
            <a:r>
              <a:rPr lang="en-US" altLang="zh-TW" b="1" i="0" dirty="0">
                <a:solidFill>
                  <a:srgbClr val="2C3E50"/>
                </a:solidFill>
                <a:effectLst/>
                <a:latin typeface="Zen Old Mincho"/>
              </a:rPr>
              <a:t>2,400</a:t>
            </a:r>
            <a:r>
              <a:rPr lang="zh-TW" altLang="en-US" b="1" i="0" dirty="0">
                <a:solidFill>
                  <a:srgbClr val="2C3E50"/>
                </a:solidFill>
                <a:effectLst/>
                <a:latin typeface="Zen Old Mincho"/>
              </a:rPr>
              <a:t>万円</a:t>
            </a:r>
          </a:p>
          <a:p>
            <a:pPr algn="l">
              <a:buNone/>
            </a:pPr>
            <a:r>
              <a:rPr lang="en-US" altLang="zh-TW" b="0" i="0" dirty="0">
                <a:solidFill>
                  <a:srgbClr val="8E2323"/>
                </a:solidFill>
                <a:effectLst/>
                <a:latin typeface="Shippori Mincho"/>
              </a:rPr>
              <a:t>※</a:t>
            </a:r>
            <a:r>
              <a:rPr lang="zh-TW" altLang="en-US" b="0" i="0" dirty="0">
                <a:solidFill>
                  <a:srgbClr val="8E2323"/>
                </a:solidFill>
                <a:effectLst/>
                <a:latin typeface="Shippori Mincho"/>
              </a:rPr>
              <a:t>損益分岐点比率 </a:t>
            </a:r>
            <a:r>
              <a:rPr lang="en-US" altLang="zh-TW" b="0" i="0" dirty="0">
                <a:solidFill>
                  <a:srgbClr val="8E2323"/>
                </a:solidFill>
                <a:effectLst/>
                <a:latin typeface="Shippori Mincho"/>
              </a:rPr>
              <a:t>85%</a:t>
            </a:r>
            <a:r>
              <a:rPr lang="zh-TW" altLang="en-US" b="0" i="0" dirty="0">
                <a:solidFill>
                  <a:srgbClr val="8E2323"/>
                </a:solidFill>
                <a:effectLst/>
                <a:latin typeface="Shippori Mincho"/>
              </a:rPr>
              <a:t>以下目標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2CFC72-FB29-6CAC-D954-65F0A9F6C37A}"/>
              </a:ext>
            </a:extLst>
          </p:cNvPr>
          <p:cNvSpPr txBox="1"/>
          <p:nvPr/>
        </p:nvSpPr>
        <p:spPr>
          <a:xfrm>
            <a:off x="6905343" y="5725180"/>
            <a:ext cx="4051555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🗝</a:t>
            </a:r>
            <a:r>
              <a:rPr lang="ja-JP" altLang="en-US" b="1" dirty="0">
                <a:solidFill>
                  <a:srgbClr val="FF0000"/>
                </a:solidFill>
              </a:rPr>
              <a:t>成功のカギ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◆  ランチの提供スピード (15分以内)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◆  ディナーのドリンク比率 (30%以上)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◆「〆の釜めし」注文率向上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◆  Googleマップ口コミ数</a:t>
            </a:r>
          </a:p>
        </p:txBody>
      </p:sp>
    </p:spTree>
    <p:extLst>
      <p:ext uri="{BB962C8B-B14F-4D97-AF65-F5344CB8AC3E}">
        <p14:creationId xmlns:p14="http://schemas.microsoft.com/office/powerpoint/2010/main" val="370553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CEA1F187-F97B-9B4E-7E82-C713F4E3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552" y="0"/>
            <a:ext cx="6877568" cy="68775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3C76EF4-9CFA-853E-5E3A-64F9B7D7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35" y="275829"/>
            <a:ext cx="5710525" cy="843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b="1" u="sng" dirty="0">
                <a:solidFill>
                  <a:schemeClr val="bg1"/>
                </a:solidFill>
                <a:effectLst/>
              </a:rPr>
              <a:t>集客・マーケティング施策</a:t>
            </a:r>
            <a:endParaRPr kumimoji="1" lang="ja-JP" altLang="en-US" sz="3600" u="sng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483254-2977-7864-2509-762F232F2E3F}"/>
              </a:ext>
            </a:extLst>
          </p:cNvPr>
          <p:cNvSpPr txBox="1"/>
          <p:nvPr/>
        </p:nvSpPr>
        <p:spPr>
          <a:xfrm>
            <a:off x="6493992" y="670167"/>
            <a:ext cx="5529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初期認知からファン化・常連化までのロードマップ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D118F0-58D7-4599-9BBE-DC61E881C46C}"/>
              </a:ext>
            </a:extLst>
          </p:cNvPr>
          <p:cNvSpPr txBox="1"/>
          <p:nvPr/>
        </p:nvSpPr>
        <p:spPr>
          <a:xfrm>
            <a:off x="649635" y="1300687"/>
            <a:ext cx="339344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FFFFFF"/>
                </a:solidFill>
                <a:effectLst/>
                <a:latin typeface="Zen Old Mincho"/>
              </a:rPr>
              <a:t>初期集客・認知獲得</a:t>
            </a:r>
          </a:p>
          <a:p>
            <a:pPr>
              <a:buNone/>
            </a:pPr>
            <a:r>
              <a:rPr lang="en-US" altLang="ja-JP" b="0" i="0" dirty="0">
                <a:solidFill>
                  <a:srgbClr val="FFFFFF"/>
                </a:solidFill>
                <a:effectLst/>
                <a:latin typeface="Shippori Mincho"/>
              </a:rPr>
              <a:t>Open 〜 1 Month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A5F288-F3B8-6FE3-7B6D-5D88C15831B7}"/>
              </a:ext>
            </a:extLst>
          </p:cNvPr>
          <p:cNvSpPr txBox="1"/>
          <p:nvPr/>
        </p:nvSpPr>
        <p:spPr>
          <a:xfrm>
            <a:off x="4506931" y="1300687"/>
            <a:ext cx="33934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FFFFFF"/>
                </a:solidFill>
                <a:effectLst/>
                <a:latin typeface="Zen Old Mincho"/>
              </a:rPr>
              <a:t>リピーター・常連化</a:t>
            </a:r>
          </a:p>
          <a:p>
            <a:pPr>
              <a:buNone/>
            </a:pPr>
            <a:r>
              <a:rPr lang="en-US" altLang="ja-JP" b="0" i="0" dirty="0">
                <a:solidFill>
                  <a:srgbClr val="FFFFFF"/>
                </a:solidFill>
                <a:effectLst/>
                <a:latin typeface="Shippori Mincho"/>
              </a:rPr>
              <a:t>Daily / Weekly Action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883432-D41F-41F4-91CB-436360E15327}"/>
              </a:ext>
            </a:extLst>
          </p:cNvPr>
          <p:cNvSpPr txBox="1"/>
          <p:nvPr/>
        </p:nvSpPr>
        <p:spPr>
          <a:xfrm>
            <a:off x="8364227" y="1300687"/>
            <a:ext cx="3393440" cy="646331"/>
          </a:xfrm>
          <a:prstGeom prst="rect">
            <a:avLst/>
          </a:prstGeom>
          <a:solidFill>
            <a:srgbClr val="DF985C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2C3E50"/>
                </a:solidFill>
                <a:effectLst/>
                <a:latin typeface="Zen Old Mincho"/>
              </a:rPr>
              <a:t>ファン化・話題作り</a:t>
            </a:r>
          </a:p>
          <a:p>
            <a:pPr>
              <a:buNone/>
            </a:pPr>
            <a:r>
              <a:rPr lang="en-US" altLang="ja-JP" b="0" i="0" dirty="0">
                <a:solidFill>
                  <a:srgbClr val="2C3E50"/>
                </a:solidFill>
                <a:effectLst/>
                <a:latin typeface="Shippori Mincho"/>
              </a:rPr>
              <a:t>Monthly / Seasonal Action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6AA8CF-E995-5B5B-1B4E-188C737F865E}"/>
              </a:ext>
            </a:extLst>
          </p:cNvPr>
          <p:cNvSpPr txBox="1"/>
          <p:nvPr/>
        </p:nvSpPr>
        <p:spPr>
          <a:xfrm>
            <a:off x="649635" y="1947018"/>
            <a:ext cx="3393440" cy="37240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オープンキャンペーン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名物「串盛り合わせ」を期間限定価格で提供し、トライアルを促進。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エリアマーケティング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近隣（池田・川西）へのポスティングと、市役所・オフィスへの挨拶回り。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グルメサイト整備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食べログ・</a:t>
            </a: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Google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ビジネスプロフィールの基本情報とシズル写真を完備。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6C98A2-4256-8474-0BD0-81F1884B9D88}"/>
              </a:ext>
            </a:extLst>
          </p:cNvPr>
          <p:cNvSpPr txBox="1"/>
          <p:nvPr/>
        </p:nvSpPr>
        <p:spPr>
          <a:xfrm>
            <a:off x="4506931" y="1947018"/>
            <a:ext cx="3393440" cy="37240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会員・特典システム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LINE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公式アカウントを活用したスタンプカード。来店</a:t>
            </a: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5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回で特典付与。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記念日・誕生日特典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登録会員への</a:t>
            </a: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DM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送付。バースデー串やデザートプレートのプレゼント。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昼飲みハッピーアワー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14:00-17:00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限定。クラフトビール飲み比べセットをお得に提供。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767FEA-AA07-624E-0484-B2786AAE289D}"/>
              </a:ext>
            </a:extLst>
          </p:cNvPr>
          <p:cNvSpPr txBox="1"/>
          <p:nvPr/>
        </p:nvSpPr>
        <p:spPr>
          <a:xfrm>
            <a:off x="8364225" y="1947018"/>
            <a:ext cx="3393441" cy="37240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季節イベント・限定メニュー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旬の食材を使った「月替わり串」や、冬の「一人鍋フェア」開催。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クラフトビールの入替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飽きさせないラインナップ変更。希少銘柄の入荷情報を</a:t>
            </a: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SNS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で発信。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Shippori Mincho"/>
              </a:rPr>
              <a:t>イベント「文明開化ナイト」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月</a:t>
            </a:r>
            <a:r>
              <a:rPr lang="en-US" altLang="ja-JP" b="0" i="0" dirty="0">
                <a:solidFill>
                  <a:srgbClr val="666666"/>
                </a:solidFill>
                <a:effectLst/>
                <a:latin typeface="Shippori Mincho"/>
              </a:rPr>
              <a:t>1</a:t>
            </a: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回開催。レトロ衣装や音楽で世界観を強化し、コアファンを育成。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D7CBC7-1B3F-F2CD-171C-2E49265F0EB0}"/>
              </a:ext>
            </a:extLst>
          </p:cNvPr>
          <p:cNvSpPr txBox="1"/>
          <p:nvPr/>
        </p:nvSpPr>
        <p:spPr>
          <a:xfrm>
            <a:off x="155652" y="5836544"/>
            <a:ext cx="4363801" cy="77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None/>
            </a:pPr>
            <a:r>
              <a:rPr lang="en-US" altLang="ja-JP" sz="1400" b="1" i="0" dirty="0">
                <a:solidFill>
                  <a:srgbClr val="2C3E50"/>
                </a:solidFill>
                <a:effectLst/>
                <a:latin typeface="Shippori Mincho"/>
              </a:rPr>
              <a:t>Instagram</a:t>
            </a:r>
            <a:r>
              <a:rPr lang="ja-JP" altLang="en-US" sz="1400" b="1" i="0" dirty="0">
                <a:solidFill>
                  <a:srgbClr val="2C3E50"/>
                </a:solidFill>
                <a:effectLst/>
                <a:latin typeface="Shippori Mincho"/>
              </a:rPr>
              <a:t>活用・</a:t>
            </a:r>
            <a:r>
              <a:rPr lang="en-US" altLang="ja-JP" sz="1400" b="1" i="0" dirty="0">
                <a:solidFill>
                  <a:srgbClr val="2C3E50"/>
                </a:solidFill>
                <a:effectLst/>
                <a:latin typeface="Shippori Mincho"/>
              </a:rPr>
              <a:t>UGC</a:t>
            </a:r>
          </a:p>
          <a:p>
            <a:pPr algn="l">
              <a:buNone/>
            </a:pP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鉄板の「焼き音・湯気」をリールで発信。</a:t>
            </a:r>
            <a:b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</a:br>
            <a:r>
              <a:rPr lang="en-US" altLang="ja-JP" sz="1400" b="0" i="0" dirty="0">
                <a:solidFill>
                  <a:srgbClr val="0369A1"/>
                </a:solidFill>
                <a:effectLst/>
                <a:latin typeface="Shippori Mincho"/>
              </a:rPr>
              <a:t>#</a:t>
            </a:r>
            <a:r>
              <a:rPr lang="ja-JP" altLang="en-US" sz="1400" b="0" i="0" dirty="0">
                <a:solidFill>
                  <a:srgbClr val="0369A1"/>
                </a:solidFill>
                <a:effectLst/>
                <a:latin typeface="Shippori Mincho"/>
              </a:rPr>
              <a:t>肉バル</a:t>
            </a: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 </a:t>
            </a:r>
            <a:r>
              <a:rPr lang="en-US" altLang="ja-JP" sz="1400" b="0" i="0" dirty="0">
                <a:solidFill>
                  <a:srgbClr val="0369A1"/>
                </a:solidFill>
                <a:effectLst/>
                <a:latin typeface="Shippori Mincho"/>
              </a:rPr>
              <a:t>#</a:t>
            </a:r>
            <a:r>
              <a:rPr lang="ja-JP" altLang="en-US" sz="1400" b="0" i="0" dirty="0">
                <a:solidFill>
                  <a:srgbClr val="0369A1"/>
                </a:solidFill>
                <a:effectLst/>
                <a:latin typeface="Shippori Mincho"/>
              </a:rPr>
              <a:t>池田ランチ</a:t>
            </a:r>
            <a:endParaRPr lang="ja-JP" altLang="en-US" sz="1400" b="0" i="0" dirty="0">
              <a:solidFill>
                <a:srgbClr val="555555"/>
              </a:solidFill>
              <a:effectLst/>
              <a:latin typeface="Shippori Mincho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CBD35-1B9D-3521-0821-FFD26F1CF0FA}"/>
              </a:ext>
            </a:extLst>
          </p:cNvPr>
          <p:cNvSpPr txBox="1"/>
          <p:nvPr/>
        </p:nvSpPr>
        <p:spPr>
          <a:xfrm>
            <a:off x="4506931" y="5836544"/>
            <a:ext cx="3659607" cy="77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None/>
            </a:pPr>
            <a:r>
              <a:rPr lang="en-US" altLang="ja-JP" sz="1400" b="1" i="0" dirty="0">
                <a:solidFill>
                  <a:srgbClr val="2C3E50"/>
                </a:solidFill>
                <a:effectLst/>
                <a:latin typeface="Shippori Mincho"/>
              </a:rPr>
              <a:t>MEO</a:t>
            </a:r>
            <a:r>
              <a:rPr lang="ja-JP" altLang="en-US" sz="1400" b="1" i="0" dirty="0">
                <a:solidFill>
                  <a:srgbClr val="2C3E50"/>
                </a:solidFill>
                <a:effectLst/>
                <a:latin typeface="Shippori Mincho"/>
              </a:rPr>
              <a:t>対策 </a:t>
            </a:r>
            <a:r>
              <a:rPr lang="en-US" altLang="ja-JP" sz="1400" b="1" i="0" dirty="0">
                <a:solidFill>
                  <a:srgbClr val="2C3E50"/>
                </a:solidFill>
                <a:effectLst/>
                <a:latin typeface="Shippori Mincho"/>
              </a:rPr>
              <a:t>(Google Maps)</a:t>
            </a:r>
          </a:p>
          <a:p>
            <a:pPr algn="l">
              <a:buNone/>
            </a:pP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「地名</a:t>
            </a:r>
            <a:r>
              <a:rPr lang="en-US" altLang="ja-JP" sz="1400" b="0" i="0" dirty="0">
                <a:solidFill>
                  <a:srgbClr val="555555"/>
                </a:solidFill>
                <a:effectLst/>
                <a:latin typeface="Shippori Mincho"/>
              </a:rPr>
              <a:t>+</a:t>
            </a: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居酒屋」で上位表示狙い。</a:t>
            </a:r>
            <a:b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</a:b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口コミ返信を徹底し信頼度</a:t>
            </a:r>
            <a:r>
              <a:rPr lang="en-US" altLang="ja-JP" sz="1400" b="0" i="0" dirty="0">
                <a:solidFill>
                  <a:srgbClr val="555555"/>
                </a:solidFill>
                <a:effectLst/>
                <a:latin typeface="Shippori Mincho"/>
              </a:rPr>
              <a:t>UP</a:t>
            </a: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73E519-BC4D-9847-BCB3-2F911C99D656}"/>
              </a:ext>
            </a:extLst>
          </p:cNvPr>
          <p:cNvSpPr txBox="1"/>
          <p:nvPr/>
        </p:nvSpPr>
        <p:spPr>
          <a:xfrm>
            <a:off x="8166538" y="5836544"/>
            <a:ext cx="3857297" cy="77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None/>
            </a:pPr>
            <a:r>
              <a:rPr lang="ja-JP" altLang="en-US" sz="1400" b="1" i="0" dirty="0">
                <a:solidFill>
                  <a:srgbClr val="2C3E50"/>
                </a:solidFill>
                <a:effectLst/>
                <a:latin typeface="Shippori Mincho"/>
              </a:rPr>
              <a:t>投稿キャンペーン</a:t>
            </a:r>
          </a:p>
          <a:p>
            <a:pPr algn="l">
              <a:buNone/>
            </a:pP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写真付き投稿で「おすすめ串</a:t>
            </a:r>
            <a:r>
              <a:rPr lang="en-US" altLang="ja-JP" sz="1400" b="0" i="0" dirty="0">
                <a:solidFill>
                  <a:srgbClr val="555555"/>
                </a:solidFill>
                <a:effectLst/>
                <a:latin typeface="Shippori Mincho"/>
              </a:rPr>
              <a:t>1</a:t>
            </a: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本」サービス。</a:t>
            </a:r>
            <a:b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</a:br>
            <a:r>
              <a:rPr lang="ja-JP" altLang="en-US" sz="1400" b="0" i="0" dirty="0">
                <a:solidFill>
                  <a:srgbClr val="555555"/>
                </a:solidFill>
                <a:effectLst/>
                <a:latin typeface="Shippori Mincho"/>
              </a:rPr>
              <a:t>お客様による拡散を誘導。</a:t>
            </a:r>
          </a:p>
        </p:txBody>
      </p:sp>
    </p:spTree>
    <p:extLst>
      <p:ext uri="{BB962C8B-B14F-4D97-AF65-F5344CB8AC3E}">
        <p14:creationId xmlns:p14="http://schemas.microsoft.com/office/powerpoint/2010/main" val="180204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02CE1-0AAD-639C-D77F-CA2310A7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700AE9A-CFBF-9593-622C-EAED9DCB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560" y="0"/>
            <a:ext cx="6858000" cy="6858000"/>
          </a:xfrm>
          <a:prstGeom prst="rect">
            <a:avLst/>
          </a:prstGeom>
        </p:spPr>
      </p:pic>
      <p:pic>
        <p:nvPicPr>
          <p:cNvPr id="3" name="図 2" descr="ピザと包丁&#10;&#10;AI 生成コンテンツは誤りを含む可能性があります。">
            <a:extLst>
              <a:ext uri="{FF2B5EF4-FFF2-40B4-BE49-F238E27FC236}">
                <a16:creationId xmlns:a16="http://schemas.microsoft.com/office/drawing/2014/main" id="{636C4304-F00B-20E2-7F5B-B4528321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9822">
            <a:off x="7954693" y="4172954"/>
            <a:ext cx="2378614" cy="23391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5A3763-7504-F674-3D03-1B7AD9A4A329}"/>
              </a:ext>
            </a:extLst>
          </p:cNvPr>
          <p:cNvSpPr txBox="1"/>
          <p:nvPr/>
        </p:nvSpPr>
        <p:spPr>
          <a:xfrm>
            <a:off x="416560" y="511294"/>
            <a:ext cx="511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4000" b="1" i="0" dirty="0">
                <a:solidFill>
                  <a:srgbClr val="2C3E50"/>
                </a:solidFill>
                <a:effectLst/>
                <a:latin typeface="Zen Old Mincho"/>
              </a:rPr>
              <a:t>メニュー構成 </a:t>
            </a:r>
            <a:r>
              <a:rPr lang="en-US" altLang="ja-JP" sz="4000" b="1" i="0" dirty="0">
                <a:solidFill>
                  <a:srgbClr val="2C3E50"/>
                </a:solidFill>
                <a:effectLst/>
                <a:latin typeface="Zen Old Mincho"/>
              </a:rPr>
              <a:t>- </a:t>
            </a:r>
            <a:r>
              <a:rPr lang="en-US" altLang="ja-JP" b="1" i="0" dirty="0">
                <a:solidFill>
                  <a:srgbClr val="2C3E50"/>
                </a:solidFill>
                <a:effectLst/>
                <a:latin typeface="Zen Old Mincho"/>
              </a:rPr>
              <a:t>Menu Lineup -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C24325-B387-8A8F-AE35-C47A3157A018}"/>
              </a:ext>
            </a:extLst>
          </p:cNvPr>
          <p:cNvSpPr txBox="1"/>
          <p:nvPr/>
        </p:nvSpPr>
        <p:spPr>
          <a:xfrm>
            <a:off x="6096000" y="849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鉄板串焼きを主軸に、多彩な明治和洋の味覚を展開</a:t>
            </a:r>
            <a:endParaRPr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AD1CFD-7FF4-BFA8-D503-DFB3A4786A60}"/>
              </a:ext>
            </a:extLst>
          </p:cNvPr>
          <p:cNvCxnSpPr/>
          <p:nvPr/>
        </p:nvCxnSpPr>
        <p:spPr>
          <a:xfrm>
            <a:off x="325120" y="1371600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815FEA-9A1E-50A2-FFFC-456860756217}"/>
              </a:ext>
            </a:extLst>
          </p:cNvPr>
          <p:cNvSpPr txBox="1"/>
          <p:nvPr/>
        </p:nvSpPr>
        <p:spPr>
          <a:xfrm>
            <a:off x="325120" y="1666002"/>
            <a:ext cx="4947920" cy="320087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鉄板串焼き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Zen Old Mincho"/>
              </a:rPr>
              <a:t>【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肉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Zen Old Mincho"/>
              </a:rPr>
              <a:t>】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牛 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Beef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ロース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ヘレ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ハラミ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骨付きフランク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タン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羊 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Lamb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ラムチョップ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ロース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バラ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豚 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Pork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ロース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ヘレ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バラ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タン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鶏 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Chicken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モモ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ムネ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ササミ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ズリ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キモ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B692E7-471B-F02D-8494-45E465E9F780}"/>
              </a:ext>
            </a:extLst>
          </p:cNvPr>
          <p:cNvSpPr txBox="1"/>
          <p:nvPr/>
        </p:nvSpPr>
        <p:spPr>
          <a:xfrm>
            <a:off x="5750560" y="1666002"/>
            <a:ext cx="5130800" cy="233910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鉄板串焼き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Zen Old Mincho"/>
              </a:rPr>
              <a:t>【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他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Zen Old Mincho"/>
              </a:rPr>
              <a:t>】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B8860B"/>
                </a:solidFill>
                <a:effectLst/>
                <a:latin typeface="Shippori Mincho"/>
              </a:rPr>
              <a:t>魚介 </a:t>
            </a:r>
            <a:r>
              <a:rPr lang="en-US" altLang="ja-JP" b="1" i="0" dirty="0">
                <a:solidFill>
                  <a:srgbClr val="B8860B"/>
                </a:solidFill>
                <a:effectLst/>
                <a:latin typeface="Shippori Mincho"/>
              </a:rPr>
              <a:t>Seafood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サバ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マグロ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舌平目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タイ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サーモン</a:t>
            </a:r>
            <a:b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</a:br>
            <a:r>
              <a:rPr lang="en-US" altLang="ja-JP" b="0" i="0" dirty="0">
                <a:solidFill>
                  <a:srgbClr val="6B7280"/>
                </a:solidFill>
                <a:effectLst/>
                <a:latin typeface="Shippori Mincho"/>
              </a:rPr>
              <a:t>※</a:t>
            </a:r>
            <a:r>
              <a:rPr lang="ja-JP" altLang="en-US" b="0" i="0" dirty="0">
                <a:solidFill>
                  <a:srgbClr val="6B7280"/>
                </a:solidFill>
                <a:effectLst/>
                <a:latin typeface="Shippori Mincho"/>
              </a:rPr>
              <a:t>その他季節の海鮮</a:t>
            </a:r>
            <a:endParaRPr lang="ja-JP" altLang="en-US" b="0" i="0" dirty="0">
              <a:solidFill>
                <a:srgbClr val="444444"/>
              </a:solidFill>
              <a:effectLst/>
              <a:latin typeface="Shippori Mincho"/>
            </a:endParaRP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B8860B"/>
                </a:solidFill>
                <a:effectLst/>
                <a:latin typeface="Shippori Mincho"/>
              </a:rPr>
              <a:t>野菜 </a:t>
            </a:r>
            <a:r>
              <a:rPr lang="en-US" altLang="ja-JP" b="1" i="0" dirty="0">
                <a:solidFill>
                  <a:srgbClr val="B8860B"/>
                </a:solidFill>
                <a:effectLst/>
                <a:latin typeface="Shippori Mincho"/>
              </a:rPr>
              <a:t>Vegetable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南瓜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アスパラ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ナス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玉ねぎ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人参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大根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蕪</a:t>
            </a:r>
            <a:b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</a:br>
            <a:r>
              <a:rPr lang="en-US" altLang="ja-JP" b="0" i="0" dirty="0">
                <a:solidFill>
                  <a:srgbClr val="6B7280"/>
                </a:solidFill>
                <a:effectLst/>
                <a:latin typeface="Shippori Mincho"/>
              </a:rPr>
              <a:t>※</a:t>
            </a:r>
            <a:r>
              <a:rPr lang="ja-JP" altLang="en-US" b="0" i="0" dirty="0">
                <a:solidFill>
                  <a:srgbClr val="6B7280"/>
                </a:solidFill>
                <a:effectLst/>
                <a:latin typeface="Shippori Mincho"/>
              </a:rPr>
              <a:t>その他季節の野菜</a:t>
            </a:r>
            <a:endParaRPr lang="ja-JP" altLang="en-US" b="0" i="0" dirty="0">
              <a:solidFill>
                <a:srgbClr val="444444"/>
              </a:solidFill>
              <a:effectLst/>
              <a:latin typeface="Shippori Mincho"/>
            </a:endParaRPr>
          </a:p>
        </p:txBody>
      </p:sp>
      <p:pic>
        <p:nvPicPr>
          <p:cNvPr id="5" name="図 4" descr="テーブルの上にある数種類の食事&#10;&#10;AI 生成コンテンツは誤りを含む可能性があります。">
            <a:extLst>
              <a:ext uri="{FF2B5EF4-FFF2-40B4-BE49-F238E27FC236}">
                <a16:creationId xmlns:a16="http://schemas.microsoft.com/office/drawing/2014/main" id="{A7FCEDC0-0987-56E3-93CF-682397E80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656" y="4975519"/>
            <a:ext cx="4227904" cy="17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9C1E83B2-4468-9C27-DFA1-411D43DABC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415" y="-5170"/>
            <a:ext cx="6863170" cy="68631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E6CAB0-40F2-E912-CA23-C1CDC5F8C050}"/>
              </a:ext>
            </a:extLst>
          </p:cNvPr>
          <p:cNvSpPr txBox="1"/>
          <p:nvPr/>
        </p:nvSpPr>
        <p:spPr>
          <a:xfrm>
            <a:off x="416560" y="511294"/>
            <a:ext cx="511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4000" b="1" i="0" dirty="0">
                <a:solidFill>
                  <a:srgbClr val="2C3E50"/>
                </a:solidFill>
                <a:effectLst/>
                <a:latin typeface="Zen Old Mincho"/>
              </a:rPr>
              <a:t>メニュー構成 </a:t>
            </a:r>
            <a:r>
              <a:rPr lang="en-US" altLang="ja-JP" sz="4000" b="1" i="0" dirty="0">
                <a:solidFill>
                  <a:srgbClr val="2C3E50"/>
                </a:solidFill>
                <a:effectLst/>
                <a:latin typeface="Zen Old Mincho"/>
              </a:rPr>
              <a:t>- </a:t>
            </a:r>
            <a:r>
              <a:rPr lang="en-US" altLang="ja-JP" b="1" i="0" dirty="0">
                <a:solidFill>
                  <a:srgbClr val="2C3E50"/>
                </a:solidFill>
                <a:effectLst/>
                <a:latin typeface="Zen Old Mincho"/>
              </a:rPr>
              <a:t>Menu Lineup -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275078-6A74-9358-1590-40EFB70BEFC4}"/>
              </a:ext>
            </a:extLst>
          </p:cNvPr>
          <p:cNvSpPr txBox="1"/>
          <p:nvPr/>
        </p:nvSpPr>
        <p:spPr>
          <a:xfrm>
            <a:off x="6096000" y="849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鉄板串焼きを主軸に、多彩な明治和洋の味覚を展開</a:t>
            </a:r>
            <a:endParaRPr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2DBE351-35C6-4C07-96D0-67ADD2878B22}"/>
              </a:ext>
            </a:extLst>
          </p:cNvPr>
          <p:cNvCxnSpPr/>
          <p:nvPr/>
        </p:nvCxnSpPr>
        <p:spPr>
          <a:xfrm>
            <a:off x="325120" y="1371600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9A8E34-ADAA-3F29-DC7E-B2547379F3E8}"/>
              </a:ext>
            </a:extLst>
          </p:cNvPr>
          <p:cNvSpPr txBox="1"/>
          <p:nvPr/>
        </p:nvSpPr>
        <p:spPr>
          <a:xfrm>
            <a:off x="325120" y="1920478"/>
            <a:ext cx="4744720" cy="131574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一品料理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・季節野菜のサラダ</a:t>
            </a:r>
            <a:b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</a:b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・本日の揚げ物</a:t>
            </a:r>
            <a:b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</a:b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・新鮮刺し身盛り合わせ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AD7C5E5-F42F-2B58-6B05-518558D033E5}"/>
              </a:ext>
            </a:extLst>
          </p:cNvPr>
          <p:cNvSpPr txBox="1"/>
          <p:nvPr/>
        </p:nvSpPr>
        <p:spPr>
          <a:xfrm>
            <a:off x="325120" y="3728041"/>
            <a:ext cx="4744720" cy="228011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鍋物・〆飯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2C3E50"/>
                </a:solidFill>
                <a:effectLst/>
                <a:latin typeface="Shippori Mincho"/>
              </a:rPr>
              <a:t>一人鍋 </a:t>
            </a:r>
            <a:r>
              <a:rPr lang="en-US" altLang="ja-JP" b="1" i="0" dirty="0">
                <a:solidFill>
                  <a:srgbClr val="2C3E50"/>
                </a:solidFill>
                <a:effectLst/>
                <a:latin typeface="Shippori Mincho"/>
              </a:rPr>
              <a:t>Pot (Single serv.)</a:t>
            </a:r>
          </a:p>
          <a:p>
            <a:pPr algn="l">
              <a:spcBef>
                <a:spcPts val="375"/>
              </a:spcBef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444444"/>
                </a:solidFill>
                <a:effectLst/>
                <a:latin typeface="Shippori Mincho"/>
              </a:rPr>
              <a:t>           もつ鍋（みそ・ゆず醤油・塩）</a:t>
            </a:r>
          </a:p>
          <a:p>
            <a:pPr algn="l">
              <a:spcBef>
                <a:spcPts val="375"/>
              </a:spcBef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海鮮鍋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鶏鍋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しゃぶしゃぶ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トムヤムクン</a:t>
            </a:r>
          </a:p>
          <a:p>
            <a:pPr algn="l">
              <a:spcAft>
                <a:spcPts val="300"/>
              </a:spcAft>
              <a:buNone/>
            </a:pPr>
            <a:r>
              <a:rPr lang="ja-JP" altLang="en-US" b="1" i="0" dirty="0">
                <a:solidFill>
                  <a:srgbClr val="2C3E50"/>
                </a:solidFill>
                <a:effectLst/>
                <a:latin typeface="Shippori Mincho"/>
              </a:rPr>
              <a:t>釜めし </a:t>
            </a:r>
            <a:r>
              <a:rPr lang="en-US" altLang="ja-JP" b="1" i="0" dirty="0" err="1">
                <a:solidFill>
                  <a:srgbClr val="2C3E50"/>
                </a:solidFill>
                <a:effectLst/>
                <a:latin typeface="Shippori Mincho"/>
              </a:rPr>
              <a:t>Kamameshi</a:t>
            </a:r>
            <a:endParaRPr lang="en-US" altLang="ja-JP" b="1" i="0" dirty="0">
              <a:solidFill>
                <a:srgbClr val="2C3E50"/>
              </a:solidFill>
              <a:effectLst/>
              <a:latin typeface="Shippori Mincho"/>
            </a:endParaRP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海鮮釜めし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鶏釜めし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蛸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(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たこ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)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釜めし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07D9A9-C263-F02F-1C77-7C09005E1E22}"/>
              </a:ext>
            </a:extLst>
          </p:cNvPr>
          <p:cNvSpPr txBox="1"/>
          <p:nvPr/>
        </p:nvSpPr>
        <p:spPr>
          <a:xfrm>
            <a:off x="5394960" y="1944404"/>
            <a:ext cx="6096000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お飲み物</a:t>
            </a:r>
          </a:p>
          <a:p>
            <a:pPr algn="l">
              <a:spcAft>
                <a:spcPts val="300"/>
              </a:spcAft>
              <a:buNone/>
            </a:pPr>
            <a:r>
              <a:rPr lang="en-US" altLang="ja-JP" b="1" i="0" dirty="0">
                <a:solidFill>
                  <a:srgbClr val="2C3E50"/>
                </a:solidFill>
                <a:effectLst/>
                <a:latin typeface="Shippori Mincho"/>
              </a:rPr>
              <a:t>Craft Beer &amp; Alcohol</a:t>
            </a:r>
          </a:p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444444"/>
                </a:solidFill>
                <a:effectLst/>
                <a:latin typeface="Shippori Mincho"/>
              </a:rPr>
              <a:t>● 生ビール＆クラフトビール充実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ウイスキー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焼酎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日本酒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ワイン</a:t>
            </a:r>
            <a:b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</a:b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ハイボール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サワー </a:t>
            </a:r>
            <a:r>
              <a:rPr lang="en-US" altLang="ja-JP" b="0" i="0" dirty="0">
                <a:solidFill>
                  <a:srgbClr val="444444"/>
                </a:solidFill>
                <a:effectLst/>
                <a:latin typeface="Shippori Mincho"/>
              </a:rPr>
              <a:t>/ </a:t>
            </a: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ノンアルコール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0D36A1-80C9-1707-5B51-B936763CFDB5}"/>
              </a:ext>
            </a:extLst>
          </p:cNvPr>
          <p:cNvSpPr txBox="1"/>
          <p:nvPr/>
        </p:nvSpPr>
        <p:spPr>
          <a:xfrm>
            <a:off x="5394960" y="3767549"/>
            <a:ext cx="6096000" cy="76174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デザート</a:t>
            </a:r>
            <a:endParaRPr lang="en-US" altLang="ja-JP" b="1" i="0" dirty="0">
              <a:solidFill>
                <a:srgbClr val="333333"/>
              </a:solidFill>
              <a:effectLst/>
              <a:latin typeface="Zen Old Mincho"/>
            </a:endParaRPr>
          </a:p>
          <a:p>
            <a:pPr algn="l">
              <a:spcAft>
                <a:spcPts val="900"/>
              </a:spcAft>
              <a:buNone/>
            </a:pPr>
            <a:r>
              <a:rPr lang="ja-JP" altLang="en-US" b="0" i="0" dirty="0">
                <a:solidFill>
                  <a:srgbClr val="444444"/>
                </a:solidFill>
                <a:effectLst/>
                <a:latin typeface="Shippori Mincho"/>
              </a:rPr>
              <a:t>・手作りお菓子</a:t>
            </a:r>
            <a:r>
              <a:rPr lang="ja-JP" altLang="en-US" dirty="0">
                <a:solidFill>
                  <a:srgbClr val="444444"/>
                </a:solidFill>
                <a:latin typeface="Shippori Mincho"/>
              </a:rPr>
              <a:t>とケーキ等、市販では無いデザート</a:t>
            </a:r>
            <a:endParaRPr lang="en-US" altLang="ja-JP" dirty="0">
              <a:solidFill>
                <a:srgbClr val="444444"/>
              </a:solidFill>
              <a:latin typeface="Shippori Mincho"/>
            </a:endParaRPr>
          </a:p>
        </p:txBody>
      </p:sp>
      <p:pic>
        <p:nvPicPr>
          <p:cNvPr id="24" name="図 23" descr="テーブルの上にあるスープ&#10;&#10;AI 生成コンテンツは誤りを含む可能性があります。">
            <a:extLst>
              <a:ext uri="{FF2B5EF4-FFF2-40B4-BE49-F238E27FC236}">
                <a16:creationId xmlns:a16="http://schemas.microsoft.com/office/drawing/2014/main" id="{550A5485-2AAA-5460-7658-8E4ABEAD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84" y="5303519"/>
            <a:ext cx="2065371" cy="1479861"/>
          </a:xfrm>
          <a:prstGeom prst="rect">
            <a:avLst/>
          </a:prstGeom>
        </p:spPr>
      </p:pic>
      <p:pic>
        <p:nvPicPr>
          <p:cNvPr id="26" name="図 25" descr="食品, 皿, テーブル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92B2055-7BEB-75C7-E763-1AD440341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63711" y="3997558"/>
            <a:ext cx="2160578" cy="34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BDDCA194-DE8A-D69E-DBC0-0B5AECAFED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6070" y="2011500"/>
            <a:ext cx="4846500" cy="48465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3FC9745-D6C5-66DD-1FED-089650C9A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19" y="7996"/>
            <a:ext cx="4846500" cy="4846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00FC21-5A30-2B07-6A7A-CC3D9A0887A9}"/>
              </a:ext>
            </a:extLst>
          </p:cNvPr>
          <p:cNvSpPr txBox="1"/>
          <p:nvPr/>
        </p:nvSpPr>
        <p:spPr>
          <a:xfrm>
            <a:off x="416560" y="179308"/>
            <a:ext cx="5852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3200" b="1" i="0" dirty="0">
                <a:solidFill>
                  <a:srgbClr val="2C3E50"/>
                </a:solidFill>
                <a:effectLst/>
                <a:latin typeface="Zen Old Mincho"/>
              </a:rPr>
              <a:t>ベネフィット（顧客価値）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ED9CE9-C3E2-B898-239F-54A942BC92A7}"/>
              </a:ext>
            </a:extLst>
          </p:cNvPr>
          <p:cNvSpPr txBox="1"/>
          <p:nvPr/>
        </p:nvSpPr>
        <p:spPr>
          <a:xfrm>
            <a:off x="7678736" y="322420"/>
            <a:ext cx="335280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お客様に提供する</a:t>
            </a:r>
            <a:r>
              <a:rPr lang="en-US" altLang="ja-JP" b="1" i="0" dirty="0">
                <a:solidFill>
                  <a:srgbClr val="8E2323"/>
                </a:solidFill>
                <a:effectLst/>
                <a:latin typeface="Shippori Mincho"/>
              </a:rPr>
              <a:t>7</a:t>
            </a:r>
            <a:r>
              <a:rPr lang="ja-JP" altLang="en-US" b="1" i="0" dirty="0">
                <a:solidFill>
                  <a:srgbClr val="8E2323"/>
                </a:solidFill>
                <a:effectLst/>
                <a:latin typeface="Shippori Mincho"/>
              </a:rPr>
              <a:t>つの価値</a:t>
            </a:r>
            <a:endParaRPr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F237CD1-33F8-AD94-CCA0-09C74253BE29}"/>
              </a:ext>
            </a:extLst>
          </p:cNvPr>
          <p:cNvCxnSpPr/>
          <p:nvPr/>
        </p:nvCxnSpPr>
        <p:spPr>
          <a:xfrm>
            <a:off x="416560" y="873760"/>
            <a:ext cx="11064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8EADCB-DEAC-C76C-84FF-439D64B6B802}"/>
              </a:ext>
            </a:extLst>
          </p:cNvPr>
          <p:cNvSpPr txBox="1"/>
          <p:nvPr/>
        </p:nvSpPr>
        <p:spPr>
          <a:xfrm>
            <a:off x="314960" y="1210252"/>
            <a:ext cx="3606800" cy="197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唯一無二の体験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「鉄板のライブ感」</a:t>
            </a:r>
            <a:r>
              <a:rPr lang="en-US" altLang="ja-JP" b="0" i="0" dirty="0">
                <a:solidFill>
                  <a:srgbClr val="555555"/>
                </a:solidFill>
                <a:effectLst/>
                <a:latin typeface="Shippori Mincho"/>
              </a:rPr>
              <a:t>×</a:t>
            </a: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「串焼きの楽しさ」</a:t>
            </a:r>
            <a:r>
              <a:rPr lang="en-US" altLang="ja-JP" b="0" i="0" dirty="0">
                <a:solidFill>
                  <a:srgbClr val="555555"/>
                </a:solidFill>
                <a:effectLst/>
                <a:latin typeface="Shippori Mincho"/>
              </a:rPr>
              <a:t>×</a:t>
            </a: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「明治レトロの世界観」。他では味わえない五感を刺激する食事体験を提供します。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ライブキッチン非日常空間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A2AC8C-BE7C-D99A-97AB-E7D023057CD3}"/>
              </a:ext>
            </a:extLst>
          </p:cNvPr>
          <p:cNvSpPr txBox="1"/>
          <p:nvPr/>
        </p:nvSpPr>
        <p:spPr>
          <a:xfrm>
            <a:off x="4280216" y="1210252"/>
            <a:ext cx="3606800" cy="2249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多様なシーン対応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ランチ、昼飲み、お一人様ディナーから、デート、接待、女子会まで。時間帯と相手を選ばず、あらゆる場面で使い勝手の良いお店。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昼飲み可お一人様歓迎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441D8C-028A-B1E2-E1A2-54883E7DA077}"/>
              </a:ext>
            </a:extLst>
          </p:cNvPr>
          <p:cNvSpPr txBox="1"/>
          <p:nvPr/>
        </p:nvSpPr>
        <p:spPr>
          <a:xfrm>
            <a:off x="7995920" y="1210252"/>
            <a:ext cx="3606800" cy="197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選ぶ楽しさ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牛・豚・鶏・羊・魚介・野菜と多彩な串に加え、鍋や釜めし、クラフトビールまで。何度来ても飽きない豊富なラインナップ。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多品目ペアリング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ED199B-0C03-7050-2654-BC5DB2EA8C02}"/>
              </a:ext>
            </a:extLst>
          </p:cNvPr>
          <p:cNvSpPr txBox="1"/>
          <p:nvPr/>
        </p:nvSpPr>
        <p:spPr>
          <a:xfrm>
            <a:off x="314960" y="3693306"/>
            <a:ext cx="3606800" cy="197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本物志向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素材の良さを引き出す直火調理と、丁寧にとった出汁。落ち着いた大人の空間で、客層も良く、安心して食事を楽しめます。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素材厳選良質な客層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CE6AEA-FB25-46BB-9E1E-DB054640E2E3}"/>
              </a:ext>
            </a:extLst>
          </p:cNvPr>
          <p:cNvSpPr txBox="1"/>
          <p:nvPr/>
        </p:nvSpPr>
        <p:spPr>
          <a:xfrm>
            <a:off x="4292601" y="3693306"/>
            <a:ext cx="3266440" cy="2249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お得感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高級感ある雰囲気と料理クオリティでありながら、会計時は「意外と安い」と感じさせる価格設定。お値段以上の価値（バリュー）を実感。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高コスパ納得価格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8956A8-36D3-E1CB-013B-7F00F68DAABD}"/>
              </a:ext>
            </a:extLst>
          </p:cNvPr>
          <p:cNvSpPr txBox="1"/>
          <p:nvPr/>
        </p:nvSpPr>
        <p:spPr>
          <a:xfrm>
            <a:off x="7887016" y="3691923"/>
            <a:ext cx="3479800" cy="197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ja-JP" altLang="en-US" b="1" i="0" dirty="0">
                <a:solidFill>
                  <a:srgbClr val="333333"/>
                </a:solidFill>
                <a:effectLst/>
                <a:latin typeface="Zen Old Mincho"/>
              </a:rPr>
              <a:t>安心・快適</a:t>
            </a:r>
          </a:p>
          <a:p>
            <a:pPr algn="l">
              <a:buNone/>
            </a:pPr>
            <a:r>
              <a:rPr lang="ja-JP" altLang="en-US" b="0" i="0" dirty="0">
                <a:solidFill>
                  <a:srgbClr val="555555"/>
                </a:solidFill>
                <a:effectLst/>
                <a:latin typeface="Shippori Mincho"/>
              </a:rPr>
              <a:t>清潔な店内、一人鍋対応の衛生的な提供スタイル。カウンター越しの程よい距離感の接客で、心からくつろげる時間を提供。</a:t>
            </a:r>
          </a:p>
          <a:p>
            <a:pPr algn="l">
              <a:spcBef>
                <a:spcPts val="750"/>
              </a:spcBef>
              <a:buNone/>
            </a:pPr>
            <a:r>
              <a:rPr lang="ja-JP" altLang="en-US" b="0" i="0" dirty="0">
                <a:solidFill>
                  <a:srgbClr val="666666"/>
                </a:solidFill>
                <a:effectLst/>
                <a:latin typeface="Shippori Mincho"/>
              </a:rPr>
              <a:t>衛生管理ホスピタリティ</a:t>
            </a:r>
            <a:endParaRPr lang="ja-JP" altLang="en-US" b="0" i="0" dirty="0">
              <a:solidFill>
                <a:srgbClr val="000000"/>
              </a:solidFill>
              <a:effectLst/>
              <a:latin typeface="Shippori Mincho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32BA9EF-E737-0A7E-7227-234513D56017}"/>
              </a:ext>
            </a:extLst>
          </p:cNvPr>
          <p:cNvSpPr txBox="1"/>
          <p:nvPr/>
        </p:nvSpPr>
        <p:spPr>
          <a:xfrm>
            <a:off x="873760" y="5826036"/>
            <a:ext cx="10820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4292E"/>
                </a:solidFill>
                <a:effectLst/>
                <a:latin typeface="Noto Sans SC"/>
              </a:rPr>
              <a:t>地域密着 </a:t>
            </a:r>
            <a:r>
              <a:rPr lang="en-US" altLang="ja-JP" b="0" i="0" dirty="0">
                <a:solidFill>
                  <a:srgbClr val="24292E"/>
                </a:solidFill>
                <a:effectLst/>
                <a:latin typeface="Noto Sans SC"/>
              </a:rPr>
              <a:t>- </a:t>
            </a:r>
            <a:r>
              <a:rPr lang="ja-JP" altLang="en-US" b="0" i="0" dirty="0">
                <a:solidFill>
                  <a:srgbClr val="24292E"/>
                </a:solidFill>
                <a:effectLst/>
                <a:latin typeface="Noto Sans SC"/>
              </a:rPr>
              <a:t>駅近・</a:t>
            </a:r>
            <a:endParaRPr lang="en-US" altLang="ja-JP" b="0" i="0" dirty="0">
              <a:solidFill>
                <a:srgbClr val="24292E"/>
              </a:solidFill>
              <a:effectLst/>
              <a:latin typeface="Noto Sans SC"/>
            </a:endParaRPr>
          </a:p>
          <a:p>
            <a:pPr algn="ctr"/>
            <a:r>
              <a:rPr lang="ja-JP" altLang="en-US" b="0" i="0" dirty="0">
                <a:solidFill>
                  <a:srgbClr val="24292E"/>
                </a:solidFill>
                <a:effectLst/>
                <a:latin typeface="Noto Sans SC"/>
              </a:rPr>
              <a:t>市役所近くの好立地で、「帰り道にふらっと寄れる」安心感。</a:t>
            </a:r>
            <a:endParaRPr lang="en-US" altLang="ja-JP" dirty="0">
              <a:solidFill>
                <a:srgbClr val="24292E"/>
              </a:solidFill>
              <a:latin typeface="Noto Sans SC"/>
            </a:endParaRPr>
          </a:p>
          <a:p>
            <a:pPr algn="ctr"/>
            <a:r>
              <a:rPr lang="ja-JP" altLang="en-US" b="0" i="0" dirty="0">
                <a:solidFill>
                  <a:srgbClr val="24292E"/>
                </a:solidFill>
                <a:effectLst/>
                <a:latin typeface="Noto Sans SC"/>
              </a:rPr>
              <a:t>地域の方々の日常に彩りを添える、街の自慢のスポットを目指します。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78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81_TF12214701" id="{E92C7124-80E9-4FFD-A26E-9E665C45D3F1}" vid="{ECD0FA0C-97BD-4109-8CB6-D1B194A761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{29CDE572-EECE-4EB0-A92D-BF24E823738C}TFe887d8cf-77a9-48cd-9a74-d8d08097a61c9ccf4adf_win32-7c0db367bcf3</Template>
  <TotalTime>196</TotalTime>
  <Words>1470</Words>
  <Application>Microsoft Office PowerPoint</Application>
  <PresentationFormat>ワイド画面</PresentationFormat>
  <Paragraphs>151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ＤＦ麗雅宋</vt:lpstr>
      <vt:lpstr>HG創英ﾌﾟﾚｾﾞﾝｽEB</vt:lpstr>
      <vt:lpstr>MS Mincho</vt:lpstr>
      <vt:lpstr>Noto Sans SC</vt:lpstr>
      <vt:lpstr>Shippori Mincho</vt:lpstr>
      <vt:lpstr>Zen Old Mincho</vt:lpstr>
      <vt:lpstr>Arial</vt:lpstr>
      <vt:lpstr>Calibri</vt:lpstr>
      <vt:lpstr>Wingdings 2</vt:lpstr>
      <vt:lpstr>SlateVTI</vt:lpstr>
      <vt:lpstr>シシカBar</vt:lpstr>
      <vt:lpstr>大正ロマンの空間で</vt:lpstr>
      <vt:lpstr>PowerPoint プレゼンテーション</vt:lpstr>
      <vt:lpstr>売り上げシュミレーション</vt:lpstr>
      <vt:lpstr>集客・マーケティング施策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べえ 黒</dc:creator>
  <cp:lastModifiedBy>べえ 黒</cp:lastModifiedBy>
  <cp:revision>3</cp:revision>
  <dcterms:created xsi:type="dcterms:W3CDTF">2026-02-06T10:18:05Z</dcterms:created>
  <dcterms:modified xsi:type="dcterms:W3CDTF">2026-02-06T13:51:48Z</dcterms:modified>
</cp:coreProperties>
</file>