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70" r:id="rId9"/>
    <p:sldId id="271" r:id="rId10"/>
    <p:sldId id="272" r:id="rId11"/>
    <p:sldId id="273" r:id="rId12"/>
    <p:sldId id="274" r:id="rId13"/>
    <p:sldId id="263" r:id="rId14"/>
    <p:sldId id="264" r:id="rId15"/>
    <p:sldId id="268" r:id="rId16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ja-JP" altLang="en-US" sz="4400" dirty="0" smtClean="0"/>
              <a:t>キチン</a:t>
            </a:r>
            <a:r>
              <a:rPr kumimoji="1" lang="ja-JP" altLang="en-US" sz="4400" dirty="0" smtClean="0"/>
              <a:t>と和食カレー</a:t>
            </a:r>
            <a:r>
              <a:rPr kumimoji="1" lang="en-US" altLang="ja-JP" sz="4400" dirty="0" smtClean="0"/>
              <a:t/>
            </a:r>
            <a:br>
              <a:rPr kumimoji="1" lang="en-US" altLang="ja-JP" sz="4400" dirty="0" smtClean="0"/>
            </a:br>
            <a:r>
              <a:rPr lang="ja-JP" altLang="en-US" sz="4400" dirty="0" smtClean="0"/>
              <a:t>天麩羅とビールで乾杯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kumimoji="1" lang="en-US" altLang="ja-JP" sz="4400" dirty="0" smtClean="0"/>
              <a:t/>
            </a:r>
            <a:br>
              <a:rPr kumimoji="1" lang="en-US" altLang="ja-JP" sz="4400" dirty="0" smtClean="0"/>
            </a:br>
            <a:r>
              <a:rPr lang="ja-JP" altLang="en-US" dirty="0" err="1" smtClean="0"/>
              <a:t>べり</a:t>
            </a:r>
            <a:r>
              <a:rPr lang="ja-JP" altLang="en-US" dirty="0" smtClean="0"/>
              <a:t>ーほ</a:t>
            </a:r>
            <a:r>
              <a:rPr lang="ja-JP" altLang="en-US" dirty="0"/>
              <a:t>っと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店舗型　辛口カレー専門店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917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＜＜ランチカレーセット＞＞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2706589"/>
            <a:ext cx="4311847" cy="3000777"/>
          </a:xfrm>
        </p:spPr>
        <p:txBody>
          <a:bodyPr>
            <a:normAutofit/>
          </a:bodyPr>
          <a:lstStyle/>
          <a:p>
            <a:r>
              <a:rPr lang="ja-JP" altLang="en-US" dirty="0"/>
              <a:t>　各大盛無料　ルー大盛は</a:t>
            </a:r>
            <a:r>
              <a:rPr lang="en-US" altLang="ja-JP" dirty="0"/>
              <a:t>100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プレーンカレー　　</a:t>
            </a:r>
            <a:r>
              <a:rPr lang="en-US" altLang="ja-JP" dirty="0"/>
              <a:t>600</a:t>
            </a:r>
          </a:p>
          <a:p>
            <a:r>
              <a:rPr lang="ja-JP" altLang="en-US" dirty="0"/>
              <a:t>キーマカレー　　　</a:t>
            </a:r>
            <a:r>
              <a:rPr lang="en-US" altLang="ja-JP" dirty="0"/>
              <a:t>700</a:t>
            </a:r>
          </a:p>
          <a:p>
            <a:r>
              <a:rPr lang="ja-JP" altLang="en-US" dirty="0"/>
              <a:t>サラダカレー　　　</a:t>
            </a:r>
            <a:r>
              <a:rPr lang="en-US" altLang="ja-JP" dirty="0"/>
              <a:t>700</a:t>
            </a:r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409127" y="1845731"/>
            <a:ext cx="5580416" cy="4722491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各種トッピング</a:t>
            </a:r>
          </a:p>
          <a:p>
            <a:r>
              <a:rPr lang="ja-JP" altLang="en-US" dirty="0"/>
              <a:t>天麩羅　</a:t>
            </a:r>
            <a:r>
              <a:rPr lang="en-US" altLang="ja-JP" dirty="0"/>
              <a:t>50</a:t>
            </a:r>
            <a:r>
              <a:rPr lang="ja-JP" altLang="en-US" dirty="0"/>
              <a:t>円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サラダ</a:t>
            </a:r>
            <a:r>
              <a:rPr lang="en-US" altLang="ja-JP" dirty="0"/>
              <a:t>50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スープ</a:t>
            </a:r>
            <a:r>
              <a:rPr lang="en-US" altLang="ja-JP" dirty="0"/>
              <a:t>50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唐揚げ</a:t>
            </a:r>
            <a:r>
              <a:rPr lang="en-US" altLang="ja-JP" dirty="0"/>
              <a:t>50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ミックス焼き野菜</a:t>
            </a:r>
            <a:r>
              <a:rPr lang="en-US" altLang="ja-JP" dirty="0"/>
              <a:t>100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ハンバーグ</a:t>
            </a:r>
            <a:r>
              <a:rPr lang="en-US" altLang="ja-JP" dirty="0"/>
              <a:t>100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手羽元</a:t>
            </a:r>
            <a:r>
              <a:rPr lang="en-US" altLang="ja-JP" dirty="0"/>
              <a:t>100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r>
              <a:rPr lang="ja-JP" altLang="en-US" dirty="0" smtClean="0"/>
              <a:t>チキングリル</a:t>
            </a:r>
            <a:r>
              <a:rPr lang="en-US" altLang="ja-JP" dirty="0" smtClean="0"/>
              <a:t>200</a:t>
            </a:r>
            <a:r>
              <a:rPr lang="ja-JP" altLang="en-US" dirty="0" smtClean="0"/>
              <a:t>円</a:t>
            </a:r>
            <a:endParaRPr lang="ja-JP" altLang="en-US" dirty="0"/>
          </a:p>
          <a:p>
            <a:r>
              <a:rPr lang="ja-JP" altLang="en-US" dirty="0"/>
              <a:t>牛ステーキ</a:t>
            </a:r>
            <a:r>
              <a:rPr lang="en-US" altLang="ja-JP" dirty="0"/>
              <a:t>500</a:t>
            </a:r>
            <a:r>
              <a:rPr lang="ja-JP" altLang="en-US" dirty="0"/>
              <a:t>円</a:t>
            </a:r>
          </a:p>
          <a:p>
            <a:endParaRPr lang="ja-JP" altLang="en-US" dirty="0"/>
          </a:p>
          <a:p>
            <a:r>
              <a:rPr lang="ja-JP" altLang="en-US" dirty="0"/>
              <a:t>生ビール　ワイン　ファーストドリンクのみ半額</a:t>
            </a:r>
          </a:p>
        </p:txBody>
      </p:sp>
      <p:pic>
        <p:nvPicPr>
          <p:cNvPr id="5" name="コンテンツ プレースホルダ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85" y="260462"/>
            <a:ext cx="3669190" cy="244612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465064"/>
            <a:ext cx="3135948" cy="2392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85" y="3032364"/>
            <a:ext cx="3505557" cy="2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8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7" y="91612"/>
            <a:ext cx="5301803" cy="220908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244" y="391584"/>
            <a:ext cx="10058400" cy="1104315"/>
          </a:xfrm>
        </p:spPr>
        <p:txBody>
          <a:bodyPr/>
          <a:lstStyle/>
          <a:p>
            <a:r>
              <a:rPr lang="ja-JP" altLang="en-US" dirty="0"/>
              <a:t>＜＜夜のおつカレーさまセット＞＞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98524" y="2004337"/>
            <a:ext cx="5151550" cy="4019304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 smtClean="0"/>
              <a:t>◆各種トッピング◆</a:t>
            </a:r>
            <a:endParaRPr lang="ja-JP" altLang="en-US" dirty="0"/>
          </a:p>
          <a:p>
            <a:r>
              <a:rPr lang="ja-JP" altLang="en-US" dirty="0"/>
              <a:t>揚げたて天麩羅　</a:t>
            </a:r>
            <a:r>
              <a:rPr lang="en-US" altLang="ja-JP" dirty="0"/>
              <a:t>50</a:t>
            </a:r>
            <a:r>
              <a:rPr lang="ja-JP" altLang="en-US" dirty="0"/>
              <a:t>円</a:t>
            </a:r>
          </a:p>
          <a:p>
            <a:endParaRPr lang="ja-JP" altLang="en-US" dirty="0"/>
          </a:p>
          <a:p>
            <a:r>
              <a:rPr lang="ja-JP" altLang="en-US" dirty="0"/>
              <a:t>サラダ</a:t>
            </a:r>
            <a:r>
              <a:rPr lang="en-US" altLang="ja-JP" dirty="0"/>
              <a:t>50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スープ</a:t>
            </a:r>
            <a:r>
              <a:rPr lang="en-US" altLang="ja-JP" dirty="0"/>
              <a:t>50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唐揚げ</a:t>
            </a:r>
            <a:r>
              <a:rPr lang="en-US" altLang="ja-JP" dirty="0"/>
              <a:t>50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ミックス焼き野菜</a:t>
            </a:r>
            <a:r>
              <a:rPr lang="en-US" altLang="ja-JP" dirty="0"/>
              <a:t>100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ハンバーグ</a:t>
            </a:r>
            <a:r>
              <a:rPr lang="en-US" altLang="ja-JP" dirty="0"/>
              <a:t>100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手羽元</a:t>
            </a:r>
            <a:r>
              <a:rPr lang="en-US" altLang="ja-JP" dirty="0"/>
              <a:t>100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r>
              <a:rPr lang="ja-JP" altLang="en-US" dirty="0"/>
              <a:t>チキングリル</a:t>
            </a:r>
            <a:r>
              <a:rPr lang="en-US" altLang="ja-JP" dirty="0"/>
              <a:t>200</a:t>
            </a:r>
            <a:r>
              <a:rPr lang="ja-JP" altLang="en-US" dirty="0" smtClean="0"/>
              <a:t>円</a:t>
            </a:r>
            <a:endParaRPr lang="ja-JP" altLang="en-US" dirty="0"/>
          </a:p>
          <a:p>
            <a:r>
              <a:rPr lang="ja-JP" altLang="en-US" dirty="0"/>
              <a:t>牛ステーキ</a:t>
            </a:r>
            <a:r>
              <a:rPr lang="en-US" altLang="ja-JP" dirty="0"/>
              <a:t>500</a:t>
            </a:r>
            <a:r>
              <a:rPr lang="ja-JP" altLang="en-US" dirty="0"/>
              <a:t>円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12552" y="2004337"/>
            <a:ext cx="5614759" cy="2413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　各大盛無料　ルー大盛は</a:t>
            </a:r>
            <a:r>
              <a:rPr lang="en-US" altLang="ja-JP" dirty="0"/>
              <a:t>100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プレーンカレー　　</a:t>
            </a:r>
            <a:r>
              <a:rPr lang="en-US" altLang="ja-JP" dirty="0"/>
              <a:t>650</a:t>
            </a:r>
            <a:r>
              <a:rPr lang="ja-JP" altLang="en-US" dirty="0"/>
              <a:t>　ビア（ワイン）セット</a:t>
            </a:r>
            <a:r>
              <a:rPr lang="en-US" altLang="ja-JP" dirty="0"/>
              <a:t>850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キーマカレー　　　</a:t>
            </a:r>
            <a:r>
              <a:rPr lang="en-US" altLang="ja-JP" dirty="0"/>
              <a:t>700</a:t>
            </a:r>
            <a:r>
              <a:rPr lang="ja-JP" altLang="en-US" dirty="0"/>
              <a:t>　ビア（ワイン）セット</a:t>
            </a:r>
            <a:r>
              <a:rPr lang="en-US" altLang="ja-JP" dirty="0"/>
              <a:t>900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サラダカレー　　　</a:t>
            </a:r>
            <a:r>
              <a:rPr lang="en-US" altLang="ja-JP" dirty="0"/>
              <a:t>700</a:t>
            </a:r>
            <a:r>
              <a:rPr lang="ja-JP" altLang="en-US" dirty="0"/>
              <a:t>　ビア（ワイン）セット</a:t>
            </a:r>
            <a:r>
              <a:rPr lang="en-US" altLang="ja-JP" dirty="0"/>
              <a:t>900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ビーフカレー　　　</a:t>
            </a:r>
            <a:r>
              <a:rPr lang="en-US" altLang="ja-JP" dirty="0"/>
              <a:t>850</a:t>
            </a:r>
            <a:r>
              <a:rPr lang="ja-JP" altLang="en-US" dirty="0"/>
              <a:t>　ビア（ワイン）セット</a:t>
            </a:r>
            <a:r>
              <a:rPr lang="en-US" altLang="ja-JP" dirty="0"/>
              <a:t>1050</a:t>
            </a:r>
            <a:r>
              <a:rPr lang="ja-JP" altLang="en-US" dirty="0"/>
              <a:t>円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9" y="2399252"/>
            <a:ext cx="3689939" cy="245995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483" y="4957766"/>
            <a:ext cx="2533645" cy="19002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9" y="4270430"/>
            <a:ext cx="2788419" cy="231189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4270430"/>
            <a:ext cx="1785793" cy="23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1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ドリンク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845734"/>
            <a:ext cx="3165627" cy="4023360"/>
          </a:xfrm>
        </p:spPr>
        <p:txBody>
          <a:bodyPr/>
          <a:lstStyle/>
          <a:p>
            <a:r>
              <a:rPr lang="ja-JP" altLang="en-US" dirty="0"/>
              <a:t>＜＜</a:t>
            </a:r>
            <a:r>
              <a:rPr lang="ja-JP" altLang="en-US" dirty="0" smtClean="0"/>
              <a:t>ドリンクメニュー＞</a:t>
            </a:r>
            <a:r>
              <a:rPr lang="ja-JP" altLang="en-US" dirty="0"/>
              <a:t>＞</a:t>
            </a:r>
          </a:p>
          <a:p>
            <a:r>
              <a:rPr lang="en-US" altLang="ja-JP" dirty="0"/>
              <a:t>cafe</a:t>
            </a:r>
            <a:r>
              <a:rPr lang="ja-JP" altLang="en-US" dirty="0"/>
              <a:t>　</a:t>
            </a:r>
            <a:r>
              <a:rPr lang="en-US" altLang="ja-JP" dirty="0"/>
              <a:t>300</a:t>
            </a:r>
            <a:r>
              <a:rPr lang="ja-JP" altLang="en-US" dirty="0"/>
              <a:t>円</a:t>
            </a:r>
          </a:p>
          <a:p>
            <a:r>
              <a:rPr lang="en-US" altLang="ja-JP" dirty="0" err="1"/>
              <a:t>Ter</a:t>
            </a:r>
            <a:r>
              <a:rPr lang="ja-JP" altLang="en-US" dirty="0"/>
              <a:t>　</a:t>
            </a:r>
            <a:r>
              <a:rPr lang="en-US" altLang="ja-JP" dirty="0"/>
              <a:t>300</a:t>
            </a:r>
            <a:r>
              <a:rPr lang="ja-JP" altLang="en-US" dirty="0"/>
              <a:t>円（</a:t>
            </a:r>
            <a:r>
              <a:rPr lang="en-US" altLang="ja-JP" dirty="0" err="1"/>
              <a:t>MorL</a:t>
            </a:r>
            <a:r>
              <a:rPr lang="ja-JP" altLang="en-US" dirty="0"/>
              <a:t>）</a:t>
            </a:r>
          </a:p>
          <a:p>
            <a:r>
              <a:rPr lang="ja-JP" altLang="en-US" dirty="0"/>
              <a:t>チャイ　</a:t>
            </a:r>
            <a:r>
              <a:rPr lang="en-US" altLang="ja-JP" dirty="0"/>
              <a:t>350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ラッシー　</a:t>
            </a:r>
            <a:r>
              <a:rPr lang="en-US" altLang="ja-JP" dirty="0"/>
              <a:t>400</a:t>
            </a:r>
            <a:r>
              <a:rPr lang="ja-JP" altLang="en-US" dirty="0"/>
              <a:t>円</a:t>
            </a:r>
          </a:p>
          <a:p>
            <a:endParaRPr lang="ja-JP" altLang="en-US" dirty="0"/>
          </a:p>
          <a:p>
            <a:r>
              <a:rPr lang="ja-JP" altLang="en-US" dirty="0"/>
              <a:t>アイス</a:t>
            </a:r>
            <a:r>
              <a:rPr lang="en-US" altLang="ja-JP" dirty="0"/>
              <a:t>cafe300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アイスティー</a:t>
            </a:r>
            <a:r>
              <a:rPr lang="en-US" altLang="ja-JP" dirty="0"/>
              <a:t>300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等</a:t>
            </a:r>
            <a:r>
              <a:rPr lang="ja-JP" altLang="en-US" dirty="0" err="1"/>
              <a:t>、、、、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262907" y="1845734"/>
            <a:ext cx="316562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＜＜酒類＞＞</a:t>
            </a:r>
            <a:endParaRPr lang="en-US" altLang="ja-JP" dirty="0" smtClean="0"/>
          </a:p>
          <a:p>
            <a:r>
              <a:rPr lang="ja-JP" altLang="en-US" dirty="0" smtClean="0"/>
              <a:t>グラスワイン　赤白　</a:t>
            </a:r>
            <a:r>
              <a:rPr lang="en-US" altLang="ja-JP" dirty="0" smtClean="0"/>
              <a:t>400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r>
              <a:rPr lang="ja-JP" altLang="en-US" dirty="0" smtClean="0"/>
              <a:t>生ビール</a:t>
            </a:r>
            <a:r>
              <a:rPr lang="en-US" altLang="ja-JP" dirty="0" smtClean="0"/>
              <a:t>300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ウイスキー各種　</a:t>
            </a:r>
            <a:r>
              <a:rPr lang="en-US" altLang="ja-JP" dirty="0" smtClean="0"/>
              <a:t>350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ソーダ割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ジンジャーハイ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コークハイ等　</a:t>
            </a:r>
            <a:r>
              <a:rPr lang="en-US" altLang="ja-JP" dirty="0" smtClean="0"/>
              <a:t>450</a:t>
            </a:r>
            <a:r>
              <a:rPr lang="ja-JP" altLang="en-US" dirty="0" smtClean="0"/>
              <a:t>円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738056" y="1845734"/>
            <a:ext cx="316562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＜＜酒類＞＞</a:t>
            </a:r>
            <a:endParaRPr lang="en-US" altLang="ja-JP" dirty="0" smtClean="0"/>
          </a:p>
          <a:p>
            <a:r>
              <a:rPr lang="ja-JP" altLang="en-US" dirty="0" smtClean="0"/>
              <a:t>各種カクテル　</a:t>
            </a:r>
            <a:r>
              <a:rPr lang="en-US" altLang="ja-JP" dirty="0" smtClean="0"/>
              <a:t>450</a:t>
            </a:r>
            <a:r>
              <a:rPr lang="ja-JP" altLang="en-US" dirty="0" smtClean="0"/>
              <a:t>円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40" y="3090930"/>
            <a:ext cx="4474246" cy="342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9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出店</a:t>
            </a:r>
            <a:r>
              <a:rPr lang="ja-JP" altLang="en-US" dirty="0"/>
              <a:t>計画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62452" y="1998134"/>
            <a:ext cx="3242900" cy="2419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249680" y="1998134"/>
            <a:ext cx="32429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US" altLang="ja-JP" dirty="0" smtClean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7405352" y="1998133"/>
            <a:ext cx="3242900" cy="24193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US" altLang="ja-JP" dirty="0" smtClean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43386"/>
              </p:ext>
            </p:extLst>
          </p:nvPr>
        </p:nvGraphicFramePr>
        <p:xfrm>
          <a:off x="808507" y="1998132"/>
          <a:ext cx="10782480" cy="4023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4160"/>
                <a:gridCol w="3594160"/>
                <a:gridCol w="3594160"/>
              </a:tblGrid>
              <a:tr h="4023362">
                <a:tc>
                  <a:txBody>
                    <a:bodyPr/>
                    <a:lstStyle/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r>
                        <a:rPr lang="ja-JP" altLang="en-US" dirty="0" smtClean="0"/>
                        <a:t>初期投資</a:t>
                      </a: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r>
                        <a:rPr lang="ja-JP" altLang="en-US" dirty="0" smtClean="0"/>
                        <a:t>改装費                   </a:t>
                      </a:r>
                      <a:r>
                        <a:rPr lang="en-US" altLang="ja-JP" dirty="0" smtClean="0"/>
                        <a:t>50</a:t>
                      </a:r>
                      <a:r>
                        <a:rPr lang="ja-JP" altLang="en-US" dirty="0" smtClean="0"/>
                        <a:t>万</a:t>
                      </a: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r>
                        <a:rPr lang="ja-JP" altLang="en-US" dirty="0" smtClean="0"/>
                        <a:t>設備機器               </a:t>
                      </a:r>
                      <a:r>
                        <a:rPr lang="en-US" altLang="ja-JP" dirty="0" smtClean="0"/>
                        <a:t>10</a:t>
                      </a:r>
                      <a:r>
                        <a:rPr lang="ja-JP" altLang="en-US" dirty="0" smtClean="0"/>
                        <a:t>万</a:t>
                      </a: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r>
                        <a:rPr lang="ja-JP" altLang="en-US" dirty="0" smtClean="0"/>
                        <a:t>食材諸経費            </a:t>
                      </a:r>
                      <a:r>
                        <a:rPr lang="en-US" altLang="ja-JP" dirty="0" smtClean="0"/>
                        <a:t>5</a:t>
                      </a:r>
                      <a:r>
                        <a:rPr lang="ja-JP" altLang="en-US" dirty="0" smtClean="0"/>
                        <a:t>万</a:t>
                      </a: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r>
                        <a:rPr lang="ja-JP" altLang="en-US" dirty="0" smtClean="0"/>
                        <a:t>試作費用              </a:t>
                      </a:r>
                      <a:r>
                        <a:rPr lang="en-US" altLang="ja-JP" dirty="0" smtClean="0"/>
                        <a:t>10</a:t>
                      </a:r>
                      <a:r>
                        <a:rPr lang="ja-JP" altLang="en-US" dirty="0" smtClean="0"/>
                        <a:t>万</a:t>
                      </a: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r>
                        <a:rPr lang="ja-JP" altLang="en-US" dirty="0" smtClean="0"/>
                        <a:t>                 計　　　</a:t>
                      </a:r>
                      <a:r>
                        <a:rPr lang="en-US" altLang="ja-JP" dirty="0" smtClean="0"/>
                        <a:t>75</a:t>
                      </a:r>
                      <a:r>
                        <a:rPr lang="ja-JP" altLang="en-US" dirty="0" smtClean="0"/>
                        <a:t>万</a:t>
                      </a:r>
                      <a:endParaRPr lang="en-US" altLang="ja-JP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ja-JP" altLang="en-US" dirty="0" smtClean="0"/>
                        <a:t>月額経費</a:t>
                      </a:r>
                      <a:endParaRPr lang="en-US" altLang="ja-JP" dirty="0" smtClean="0"/>
                    </a:p>
                    <a:p>
                      <a:pPr marL="0" indent="0">
                        <a:buNone/>
                      </a:pPr>
                      <a:endParaRPr lang="en-US" altLang="ja-JP" dirty="0" smtClean="0"/>
                    </a:p>
                    <a:p>
                      <a:pPr marL="0" indent="0">
                        <a:buNone/>
                      </a:pPr>
                      <a:r>
                        <a:rPr lang="ja-JP" altLang="en-US" dirty="0" smtClean="0"/>
                        <a:t>家賃　　　　　    </a:t>
                      </a:r>
                      <a:r>
                        <a:rPr lang="en-US" altLang="ja-JP" dirty="0" smtClean="0"/>
                        <a:t>20</a:t>
                      </a:r>
                      <a:r>
                        <a:rPr lang="ja-JP" altLang="en-US" dirty="0" smtClean="0"/>
                        <a:t>万</a:t>
                      </a:r>
                      <a:endParaRPr lang="en-US" altLang="ja-JP" dirty="0" smtClean="0"/>
                    </a:p>
                    <a:p>
                      <a:pPr marL="0" indent="0">
                        <a:buNone/>
                      </a:pPr>
                      <a:r>
                        <a:rPr kumimoji="1" lang="ja-JP" altLang="en-US" u="sng" dirty="0" smtClean="0"/>
                        <a:t>営業外収益　  </a:t>
                      </a:r>
                      <a:r>
                        <a:rPr kumimoji="1" lang="en-US" altLang="ja-JP" u="sng" dirty="0" smtClean="0"/>
                        <a:t>10</a:t>
                      </a:r>
                      <a:r>
                        <a:rPr kumimoji="1" lang="ja-JP" altLang="en-US" u="sng" dirty="0" smtClean="0"/>
                        <a:t>万</a:t>
                      </a:r>
                      <a:endParaRPr kumimoji="1" lang="en-US" altLang="ja-JP" u="sng" dirty="0" smtClean="0"/>
                    </a:p>
                    <a:p>
                      <a:r>
                        <a:rPr kumimoji="1" lang="ja-JP" altLang="en-US" dirty="0" smtClean="0"/>
                        <a:t>　　小計　　　　</a:t>
                      </a:r>
                      <a:r>
                        <a:rPr kumimoji="1" lang="en-US" altLang="ja-JP" dirty="0" smtClean="0"/>
                        <a:t>10</a:t>
                      </a:r>
                      <a:r>
                        <a:rPr kumimoji="1" lang="ja-JP" altLang="en-US" dirty="0" smtClean="0"/>
                        <a:t>万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電気　　　　　　</a:t>
                      </a:r>
                      <a:r>
                        <a:rPr kumimoji="1" lang="en-US" altLang="ja-JP" dirty="0" smtClean="0"/>
                        <a:t>2.5</a:t>
                      </a:r>
                      <a:r>
                        <a:rPr kumimoji="1" lang="ja-JP" altLang="en-US" dirty="0" smtClean="0"/>
                        <a:t>万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ガス　　　　　　　 </a:t>
                      </a:r>
                      <a:r>
                        <a:rPr kumimoji="1" lang="en-US" altLang="ja-JP" dirty="0" smtClean="0"/>
                        <a:t>4</a:t>
                      </a:r>
                      <a:r>
                        <a:rPr kumimoji="1" lang="ja-JP" altLang="en-US" dirty="0" smtClean="0"/>
                        <a:t>万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水道　　　　　　</a:t>
                      </a:r>
                      <a:r>
                        <a:rPr kumimoji="1" lang="en-US" altLang="ja-JP" dirty="0" smtClean="0"/>
                        <a:t>1.5</a:t>
                      </a:r>
                      <a:r>
                        <a:rPr kumimoji="1" lang="ja-JP" altLang="en-US" dirty="0" smtClean="0"/>
                        <a:t>万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通信費　　　　  　</a:t>
                      </a:r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万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積み立て経費　</a:t>
                      </a:r>
                      <a:r>
                        <a:rPr kumimoji="1" lang="en-US" altLang="ja-JP" dirty="0" smtClean="0"/>
                        <a:t>2</a:t>
                      </a:r>
                      <a:r>
                        <a:rPr kumimoji="1" lang="ja-JP" altLang="en-US" dirty="0" smtClean="0"/>
                        <a:t>万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ホットペッパー　</a:t>
                      </a:r>
                      <a:r>
                        <a:rPr kumimoji="1" lang="en-US" altLang="ja-JP" dirty="0" smtClean="0"/>
                        <a:t>1</a:t>
                      </a:r>
                      <a:r>
                        <a:rPr kumimoji="1" lang="ja-JP" altLang="en-US" dirty="0" smtClean="0"/>
                        <a:t>万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その他経費　　</a:t>
                      </a:r>
                      <a:r>
                        <a:rPr kumimoji="1" lang="ja-JP" altLang="en-US" baseline="0" dirty="0" smtClean="0"/>
                        <a:t>  </a:t>
                      </a:r>
                      <a:r>
                        <a:rPr kumimoji="1" lang="en-US" altLang="ja-JP" dirty="0" smtClean="0"/>
                        <a:t>3</a:t>
                      </a:r>
                      <a:r>
                        <a:rPr kumimoji="1" lang="ja-JP" altLang="en-US" dirty="0" smtClean="0"/>
                        <a:t>万</a:t>
                      </a:r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計　　　　　</a:t>
                      </a:r>
                      <a:r>
                        <a:rPr kumimoji="1" lang="en-US" altLang="ja-JP" dirty="0" smtClean="0"/>
                        <a:t>25</a:t>
                      </a:r>
                      <a:r>
                        <a:rPr kumimoji="1" lang="ja-JP" altLang="en-US" dirty="0" smtClean="0"/>
                        <a:t>万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r>
                        <a:rPr lang="ja-JP" altLang="en-US" dirty="0" smtClean="0"/>
                        <a:t>その他の経費</a:t>
                      </a: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r>
                        <a:rPr lang="ja-JP" altLang="en-US" dirty="0" smtClean="0"/>
                        <a:t>食材費</a:t>
                      </a: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r>
                        <a:rPr lang="ja-JP" altLang="en-US" dirty="0" smtClean="0"/>
                        <a:t>袋代</a:t>
                      </a: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r>
                        <a:rPr lang="ja-JP" altLang="en-US" dirty="0" smtClean="0"/>
                        <a:t>食品容器</a:t>
                      </a: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r>
                        <a:rPr lang="ja-JP" altLang="en-US" dirty="0" smtClean="0"/>
                        <a:t>スプーン等</a:t>
                      </a: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r>
                        <a:rPr lang="ja-JP" altLang="en-US" dirty="0" smtClean="0"/>
                        <a:t>紙ナフキン</a:t>
                      </a: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endParaRPr lang="en-US" altLang="ja-JP" dirty="0" smtClean="0"/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r>
                        <a:rPr lang="ja-JP" altLang="en-US" dirty="0" smtClean="0"/>
                        <a:t>利益の</a:t>
                      </a:r>
                      <a:r>
                        <a:rPr lang="en-US" altLang="ja-JP" dirty="0" smtClean="0"/>
                        <a:t>25%</a:t>
                      </a:r>
                      <a:r>
                        <a:rPr lang="ja-JP" altLang="en-US" dirty="0" smtClean="0"/>
                        <a:t>で設定</a:t>
                      </a:r>
                      <a:endParaRPr lang="en-US" altLang="ja-JP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264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売り上げモデル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129055"/>
              </p:ext>
            </p:extLst>
          </p:nvPr>
        </p:nvGraphicFramePr>
        <p:xfrm>
          <a:off x="-1" y="1815923"/>
          <a:ext cx="12192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168201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&lt;</a:t>
                      </a:r>
                      <a:r>
                        <a:rPr lang="ja-JP" altLang="en-US" dirty="0" smtClean="0"/>
                        <a:t>朝カレー</a:t>
                      </a:r>
                      <a:r>
                        <a:rPr lang="en-US" altLang="ja-JP" dirty="0" smtClean="0"/>
                        <a:t>&gt;</a:t>
                      </a:r>
                    </a:p>
                    <a:p>
                      <a:r>
                        <a:rPr lang="ja-JP" altLang="en-US" dirty="0" smtClean="0"/>
                        <a:t>テイクアウト　</a:t>
                      </a:r>
                      <a:r>
                        <a:rPr lang="en-US" altLang="ja-JP" dirty="0" smtClean="0"/>
                        <a:t>10</a:t>
                      </a:r>
                      <a:r>
                        <a:rPr lang="ja-JP" altLang="en-US" dirty="0" smtClean="0"/>
                        <a:t>食　 　</a:t>
                      </a:r>
                      <a:r>
                        <a:rPr lang="en-US" altLang="ja-JP" dirty="0" smtClean="0"/>
                        <a:t>4700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店内　　　　　　</a:t>
                      </a:r>
                      <a:r>
                        <a:rPr lang="en-US" altLang="ja-JP" dirty="0" smtClean="0"/>
                        <a:t>10</a:t>
                      </a:r>
                      <a:r>
                        <a:rPr lang="ja-JP" altLang="en-US" dirty="0" smtClean="0"/>
                        <a:t>食　　</a:t>
                      </a:r>
                      <a:r>
                        <a:rPr lang="en-US" altLang="ja-JP" dirty="0" smtClean="0"/>
                        <a:t>4500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　　　　原価率　　　　　　　　　　</a:t>
                      </a:r>
                      <a:r>
                        <a:rPr lang="en-US" altLang="ja-JP" dirty="0" smtClean="0"/>
                        <a:t>22%</a:t>
                      </a:r>
                    </a:p>
                    <a:p>
                      <a:r>
                        <a:rPr lang="ja-JP" altLang="en-US" dirty="0" smtClean="0"/>
                        <a:t>　　　　　　　小計　　　　　</a:t>
                      </a:r>
                      <a:r>
                        <a:rPr lang="en-US" altLang="ja-JP" dirty="0" smtClean="0"/>
                        <a:t>6320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デザートサービス　　▼</a:t>
                      </a:r>
                      <a:r>
                        <a:rPr lang="en-US" altLang="ja-JP" dirty="0" smtClean="0"/>
                        <a:t>2000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おり代　　　　　　　　　　▼</a:t>
                      </a:r>
                      <a:r>
                        <a:rPr lang="en-US" altLang="ja-JP" dirty="0" smtClean="0"/>
                        <a:t>500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粗利益　　　　　　　　</a:t>
                      </a:r>
                      <a:r>
                        <a:rPr lang="en-US" altLang="ja-JP" dirty="0" smtClean="0"/>
                        <a:t>3820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&lt;</a:t>
                      </a:r>
                      <a:r>
                        <a:rPr lang="ja-JP" altLang="en-US" dirty="0" smtClean="0"/>
                        <a:t>昼カレー</a:t>
                      </a:r>
                      <a:r>
                        <a:rPr lang="en-US" altLang="ja-JP" dirty="0" smtClean="0"/>
                        <a:t>&gt;</a:t>
                      </a:r>
                    </a:p>
                    <a:p>
                      <a:r>
                        <a:rPr lang="ja-JP" altLang="en-US" dirty="0" smtClean="0"/>
                        <a:t>テイクアウト　</a:t>
                      </a:r>
                      <a:r>
                        <a:rPr lang="en-US" altLang="ja-JP" dirty="0" smtClean="0"/>
                        <a:t>5</a:t>
                      </a:r>
                      <a:r>
                        <a:rPr lang="ja-JP" altLang="en-US" dirty="0" smtClean="0"/>
                        <a:t>食　</a:t>
                      </a:r>
                      <a:r>
                        <a:rPr lang="en-US" altLang="ja-JP" dirty="0" smtClean="0"/>
                        <a:t>620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店内　　　　</a:t>
                      </a:r>
                      <a:r>
                        <a:rPr lang="en-US" altLang="ja-JP" dirty="0" smtClean="0"/>
                        <a:t>15</a:t>
                      </a:r>
                      <a:r>
                        <a:rPr lang="ja-JP" altLang="en-US" dirty="0" smtClean="0"/>
                        <a:t>食 　</a:t>
                      </a:r>
                      <a:r>
                        <a:rPr lang="en-US" altLang="ja-JP" dirty="0" smtClean="0"/>
                        <a:t>700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トッピング、ドリンク・等含む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小計　　　　　　　</a:t>
                      </a:r>
                      <a:r>
                        <a:rPr lang="en-US" altLang="ja-JP" dirty="0" smtClean="0"/>
                        <a:t>13620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原価率　　　　</a:t>
                      </a:r>
                      <a:r>
                        <a:rPr lang="en-US" altLang="ja-JP" dirty="0" smtClean="0"/>
                        <a:t>22%</a:t>
                      </a:r>
                    </a:p>
                    <a:p>
                      <a:r>
                        <a:rPr lang="ja-JP" altLang="en-US" dirty="0" smtClean="0"/>
                        <a:t>おり代　　　　　　　 </a:t>
                      </a:r>
                      <a:r>
                        <a:rPr lang="en-US" altLang="ja-JP" dirty="0" smtClean="0"/>
                        <a:t>250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粗利益　　　　　</a:t>
                      </a:r>
                      <a:r>
                        <a:rPr lang="en-US" altLang="ja-JP" dirty="0" smtClean="0"/>
                        <a:t>9011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&lt;</a:t>
                      </a:r>
                      <a:r>
                        <a:rPr lang="ja-JP" altLang="en-US" dirty="0" smtClean="0"/>
                        <a:t>夜カレー</a:t>
                      </a:r>
                      <a:r>
                        <a:rPr lang="en-US" altLang="ja-JP" dirty="0" smtClean="0"/>
                        <a:t>&gt;</a:t>
                      </a:r>
                    </a:p>
                    <a:p>
                      <a:r>
                        <a:rPr lang="ja-JP" altLang="en-US" dirty="0" smtClean="0"/>
                        <a:t>テイクアウト２食　</a:t>
                      </a:r>
                      <a:r>
                        <a:rPr lang="en-US" altLang="ja-JP" dirty="0" smtClean="0"/>
                        <a:t>650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店内　　　</a:t>
                      </a:r>
                      <a:r>
                        <a:rPr lang="en-US" altLang="ja-JP" dirty="0" smtClean="0"/>
                        <a:t>20</a:t>
                      </a:r>
                      <a:r>
                        <a:rPr lang="ja-JP" altLang="en-US" dirty="0" smtClean="0"/>
                        <a:t>食　　</a:t>
                      </a:r>
                      <a:r>
                        <a:rPr lang="en-US" altLang="ja-JP" dirty="0" smtClean="0"/>
                        <a:t>900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　トッピング、ドリンク・等含む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小計　　　　　　　</a:t>
                      </a:r>
                      <a:r>
                        <a:rPr lang="en-US" altLang="ja-JP" dirty="0" smtClean="0"/>
                        <a:t>19300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原価率　　　</a:t>
                      </a:r>
                      <a:r>
                        <a:rPr lang="en-US" altLang="ja-JP" dirty="0" smtClean="0"/>
                        <a:t>22%</a:t>
                      </a:r>
                    </a:p>
                    <a:p>
                      <a:r>
                        <a:rPr lang="ja-JP" altLang="en-US" dirty="0" smtClean="0"/>
                        <a:t>おり代　　　</a:t>
                      </a:r>
                      <a:r>
                        <a:rPr lang="en-US" altLang="ja-JP" dirty="0" smtClean="0"/>
                        <a:t>100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粗利益　　</a:t>
                      </a:r>
                      <a:r>
                        <a:rPr lang="en-US" altLang="ja-JP" dirty="0" smtClean="0"/>
                        <a:t>13024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一日粗利益　</a:t>
                      </a:r>
                      <a:r>
                        <a:rPr lang="en-US" altLang="ja-JP" dirty="0" smtClean="0"/>
                        <a:t>25855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  <a:p>
                      <a:r>
                        <a:rPr lang="en-US" altLang="ja-JP" dirty="0" smtClean="0"/>
                        <a:t>25</a:t>
                      </a:r>
                      <a:r>
                        <a:rPr lang="ja-JP" altLang="en-US" dirty="0" smtClean="0"/>
                        <a:t>営業日</a:t>
                      </a:r>
                      <a:r>
                        <a:rPr lang="ja-JP" altLang="en-US" baseline="0" dirty="0" smtClean="0"/>
                        <a:t>  </a:t>
                      </a:r>
                      <a:r>
                        <a:rPr lang="ja-JP" altLang="en-US" dirty="0" smtClean="0"/>
                        <a:t>　</a:t>
                      </a:r>
                      <a:r>
                        <a:rPr lang="en-US" altLang="ja-JP" dirty="0" smtClean="0"/>
                        <a:t>646375</a:t>
                      </a:r>
                      <a:r>
                        <a:rPr lang="ja-JP" altLang="en-US" dirty="0" smtClean="0"/>
                        <a:t>円</a:t>
                      </a:r>
                      <a:endParaRPr lang="en-US" altLang="ja-JP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432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3337" y="618186"/>
            <a:ext cx="3551993" cy="835839"/>
          </a:xfrm>
        </p:spPr>
        <p:txBody>
          <a:bodyPr/>
          <a:lstStyle/>
          <a:p>
            <a:r>
              <a:rPr lang="ja-JP" altLang="en-US" dirty="0" smtClean="0"/>
              <a:t>報酬モデル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176129"/>
              </p:ext>
            </p:extLst>
          </p:nvPr>
        </p:nvGraphicFramePr>
        <p:xfrm>
          <a:off x="347730" y="1815921"/>
          <a:ext cx="11552349" cy="445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783"/>
                <a:gridCol w="3850783"/>
                <a:gridCol w="3850783"/>
              </a:tblGrid>
              <a:tr h="4459956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売り上げ計画　損益分岐から</a:t>
                      </a:r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pPr algn="r"/>
                      <a:r>
                        <a:rPr kumimoji="1" lang="en-US" altLang="ja-JP" dirty="0" smtClean="0"/>
                        <a:t>L </a:t>
                      </a:r>
                      <a:r>
                        <a:rPr kumimoji="1" lang="ja-JP" altLang="en-US" dirty="0" smtClean="0"/>
                        <a:t>コスト（</a:t>
                      </a:r>
                      <a:r>
                        <a:rPr kumimoji="1" lang="en-US" altLang="ja-JP" dirty="0" smtClean="0"/>
                        <a:t>250.000</a:t>
                      </a:r>
                      <a:r>
                        <a:rPr kumimoji="1" lang="ja-JP" altLang="en-US" dirty="0" smtClean="0"/>
                        <a:t>で計算）</a:t>
                      </a:r>
                      <a:endParaRPr kumimoji="1" lang="en-US" altLang="ja-JP" dirty="0" smtClean="0"/>
                    </a:p>
                    <a:p>
                      <a:pPr algn="r"/>
                      <a:r>
                        <a:rPr kumimoji="1" lang="ja-JP" altLang="en-US" dirty="0" smtClean="0"/>
                        <a:t>積み立て経費　</a:t>
                      </a:r>
                      <a:r>
                        <a:rPr kumimoji="1" lang="en-US" altLang="ja-JP" dirty="0" smtClean="0"/>
                        <a:t>20.000</a:t>
                      </a:r>
                    </a:p>
                    <a:p>
                      <a:pPr algn="r"/>
                      <a:r>
                        <a:rPr kumimoji="1" lang="ja-JP" altLang="en-US" dirty="0" smtClean="0"/>
                        <a:t>月額経費　　</a:t>
                      </a:r>
                      <a:r>
                        <a:rPr kumimoji="1" lang="en-US" altLang="ja-JP" dirty="0" smtClean="0"/>
                        <a:t>230.000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F</a:t>
                      </a:r>
                      <a:r>
                        <a:rPr kumimoji="1" lang="ja-JP" altLang="en-US" dirty="0" smtClean="0"/>
                        <a:t>コスト</a:t>
                      </a:r>
                      <a:r>
                        <a:rPr kumimoji="1" lang="en-US" altLang="ja-JP" dirty="0" smtClean="0"/>
                        <a:t>25% 140.000</a:t>
                      </a:r>
                      <a:r>
                        <a:rPr kumimoji="1" lang="ja-JP" altLang="en-US" dirty="0" smtClean="0"/>
                        <a:t>　</a:t>
                      </a:r>
                      <a:endParaRPr kumimoji="1" lang="en-US" altLang="ja-JP" dirty="0" smtClean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損益</a:t>
                      </a:r>
                      <a:r>
                        <a:rPr kumimoji="1" lang="ja-JP" alt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分岐</a:t>
                      </a:r>
                      <a:r>
                        <a:rPr kumimoji="1" lang="ja-JP" alt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点</a:t>
                      </a:r>
                      <a:r>
                        <a:rPr kumimoji="1" lang="ja-JP" alt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売上</a:t>
                      </a:r>
                      <a:r>
                        <a:rPr kumimoji="1" lang="ja-JP" alt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 </a:t>
                      </a:r>
                      <a:r>
                        <a:rPr kumimoji="1" lang="en-US" altLang="ja-JP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640.000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日産分岐</a:t>
                      </a:r>
                      <a:r>
                        <a:rPr kumimoji="1" lang="en-US" altLang="ja-JP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25600</a:t>
                      </a:r>
                      <a:r>
                        <a:rPr kumimoji="1" lang="ja-JP" alt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円</a:t>
                      </a:r>
                      <a:endParaRPr kumimoji="1" lang="en-US" altLang="ja-JP" sz="18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29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コンセプト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ja-JP" altLang="en-US" dirty="0"/>
              <a:t>辛</a:t>
            </a:r>
            <a:r>
              <a:rPr lang="ja-JP" altLang="en-US" dirty="0" smtClean="0"/>
              <a:t>さを追加したアンバランスな味のカレーではなく、旨さと辛さの絶妙なバランスを追求した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カレー専門店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</a:rPr>
              <a:t>カレーライスを和食にした日本人による日本人のためのカレー作り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dirty="0" smtClean="0"/>
              <a:t>トッピングの天ぷらは同一</a:t>
            </a:r>
            <a:r>
              <a:rPr lang="ja-JP" altLang="en-US" dirty="0" smtClean="0"/>
              <a:t>価格で自由に</a:t>
            </a:r>
            <a:r>
              <a:rPr lang="ja-JP" altLang="en-US" dirty="0" smtClean="0"/>
              <a:t>選べる。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店内</a:t>
            </a:r>
            <a:r>
              <a:rPr kumimoji="1" lang="ja-JP" altLang="en-US" dirty="0" smtClean="0"/>
              <a:t>では</a:t>
            </a:r>
            <a:r>
              <a:rPr kumimoji="1" lang="en-US" altLang="ja-JP" dirty="0" smtClean="0"/>
              <a:t>café</a:t>
            </a:r>
            <a:r>
              <a:rPr kumimoji="1" lang="ja-JP" altLang="en-US" dirty="0" smtClean="0"/>
              <a:t>メニュー他、酒類も提供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お客様にすべての時間で親しんでもらえる店を目指す。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85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マーケティングプラン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4914"/>
          </a:xfrm>
        </p:spPr>
        <p:txBody>
          <a:bodyPr/>
          <a:lstStyle/>
          <a:p>
            <a:endParaRPr lang="en-US" altLang="ja-JP" dirty="0"/>
          </a:p>
          <a:p>
            <a:r>
              <a:rPr lang="en-US" altLang="ja-JP" dirty="0"/>
              <a:t>Battlefield</a:t>
            </a:r>
            <a:r>
              <a:rPr lang="ja-JP" altLang="en-US" dirty="0"/>
              <a:t>　（戦場</a:t>
            </a:r>
            <a:r>
              <a:rPr lang="ja-JP" altLang="en-US" dirty="0" smtClean="0"/>
              <a:t>）＝駅</a:t>
            </a:r>
            <a:r>
              <a:rPr lang="ja-JP" altLang="en-US" dirty="0"/>
              <a:t>前</a:t>
            </a:r>
            <a:r>
              <a:rPr lang="ja-JP" altLang="en-US" dirty="0" smtClean="0"/>
              <a:t>　人通り多い狭い路地。拡大は容易</a:t>
            </a:r>
            <a:endParaRPr lang="ja-JP" altLang="en-US" dirty="0"/>
          </a:p>
          <a:p>
            <a:r>
              <a:rPr lang="en-US" altLang="ja-JP" dirty="0"/>
              <a:t>Asset</a:t>
            </a:r>
            <a:r>
              <a:rPr lang="ja-JP" altLang="en-US" dirty="0"/>
              <a:t>　（独自資源</a:t>
            </a:r>
            <a:r>
              <a:rPr lang="ja-JP" altLang="en-US" dirty="0" smtClean="0"/>
              <a:t>）＝鶏肉を事前に低温調理により柔らかく加工する</a:t>
            </a:r>
            <a:r>
              <a:rPr lang="ja-JP" altLang="en-US" dirty="0" smtClean="0"/>
              <a:t>技術</a:t>
            </a:r>
            <a:endParaRPr lang="ja-JP" altLang="en-US" dirty="0"/>
          </a:p>
          <a:p>
            <a:r>
              <a:rPr lang="en-US" altLang="ja-JP" dirty="0"/>
              <a:t>Strength</a:t>
            </a:r>
            <a:r>
              <a:rPr lang="ja-JP" altLang="en-US" dirty="0"/>
              <a:t>　（強み・差別化</a:t>
            </a:r>
            <a:r>
              <a:rPr lang="ja-JP" altLang="en-US" dirty="0" smtClean="0"/>
              <a:t>）＝バランスの取れた辛口</a:t>
            </a:r>
            <a:r>
              <a:rPr lang="ja-JP" altLang="en-US" dirty="0" smtClean="0"/>
              <a:t>カレー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</a:t>
            </a:r>
            <a:r>
              <a:rPr lang="ja-JP" altLang="en-US" dirty="0"/>
              <a:t>トッピングに日本ならではの天麩羅を導入</a:t>
            </a:r>
            <a:endParaRPr lang="ja-JP" altLang="en-US" dirty="0"/>
          </a:p>
          <a:p>
            <a:r>
              <a:rPr lang="en-US" altLang="ja-JP" dirty="0"/>
              <a:t>Customer</a:t>
            </a:r>
            <a:r>
              <a:rPr lang="ja-JP" altLang="en-US" dirty="0"/>
              <a:t>　（顧客</a:t>
            </a:r>
            <a:r>
              <a:rPr lang="ja-JP" altLang="en-US" dirty="0" smtClean="0"/>
              <a:t>）＝朝カレー　昼カレー　夜カレー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各時間</a:t>
            </a:r>
            <a:r>
              <a:rPr lang="ja-JP" altLang="en-US" dirty="0" smtClean="0"/>
              <a:t>によって特徴的</a:t>
            </a:r>
            <a:r>
              <a:rPr lang="ja-JP" altLang="en-US" dirty="0" smtClean="0"/>
              <a:t>なオプションを</a:t>
            </a:r>
            <a:r>
              <a:rPr lang="ja-JP" altLang="en-US" dirty="0" smtClean="0"/>
              <a:t>つける事で付加価値をつける。</a:t>
            </a:r>
            <a:endParaRPr lang="en-US" altLang="ja-JP" dirty="0" smtClean="0"/>
          </a:p>
          <a:p>
            <a:r>
              <a:rPr lang="en-US" altLang="ja-JP" dirty="0" smtClean="0"/>
              <a:t>Selling Message</a:t>
            </a:r>
            <a:r>
              <a:rPr lang="ja-JP" altLang="en-US" dirty="0" smtClean="0"/>
              <a:t>　（売り文句）＝辛口　ベリーホットなカレーはいかがですか？</a:t>
            </a:r>
            <a:endParaRPr lang="en-US" altLang="ja-JP" dirty="0" smtClean="0"/>
          </a:p>
          <a:p>
            <a:r>
              <a:rPr kumimoji="1" lang="ja-JP" altLang="en-US" dirty="0" smtClean="0"/>
              <a:t>　　　　　　　　　　　　　　　　　　　　トッピングにお好きな天麩羅をどうぞ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240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販売イメージ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01" y="2361418"/>
            <a:ext cx="5324977" cy="3549985"/>
          </a:xfr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978" y="3425781"/>
            <a:ext cx="3683357" cy="276251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8" y="1737360"/>
            <a:ext cx="2833353" cy="283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1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7280" y="682580"/>
            <a:ext cx="3217143" cy="1054780"/>
          </a:xfrm>
        </p:spPr>
        <p:txBody>
          <a:bodyPr/>
          <a:lstStyle/>
          <a:p>
            <a:r>
              <a:rPr kumimoji="1" lang="ja-JP" altLang="en-US" dirty="0" smtClean="0"/>
              <a:t>ベネフィット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ベネフィット　商品の付加価値</a:t>
            </a:r>
            <a:endParaRPr kumimoji="1" lang="en-US" altLang="ja-JP" dirty="0" smtClean="0"/>
          </a:p>
          <a:p>
            <a:r>
              <a:rPr lang="ja-JP" altLang="en-US" dirty="0" smtClean="0"/>
              <a:t>１　他店では特注しないと味わえない辛さが標準。</a:t>
            </a:r>
            <a:endParaRPr lang="en-US" altLang="ja-JP" dirty="0" smtClean="0"/>
          </a:p>
          <a:p>
            <a:r>
              <a:rPr kumimoji="1" lang="ja-JP" altLang="en-US" dirty="0" smtClean="0"/>
              <a:t>特注する事で生まれる辛さは、特異的な即席の辛さでカレーの風味とマッチしない事が多い。</a:t>
            </a:r>
            <a:endParaRPr kumimoji="1" lang="en-US" altLang="ja-JP" dirty="0" smtClean="0"/>
          </a:p>
          <a:p>
            <a:r>
              <a:rPr lang="ja-JP" altLang="en-US" dirty="0" smtClean="0"/>
              <a:t>だからこそ、本当に美味しい刺激的なカレーを提供するため、あえて辛旨さを追求する。</a:t>
            </a:r>
            <a:endParaRPr lang="en-US" altLang="ja-JP" dirty="0" smtClean="0"/>
          </a:p>
          <a:p>
            <a:r>
              <a:rPr lang="ja-JP" altLang="en-US" dirty="0" smtClean="0"/>
              <a:t>２　野菜や鶏肉を中心にし、価格帯も抑えれる。</a:t>
            </a:r>
            <a:endParaRPr lang="en-US" altLang="ja-JP" dirty="0" smtClean="0"/>
          </a:p>
          <a:p>
            <a:r>
              <a:rPr lang="ja-JP" altLang="en-US" dirty="0" smtClean="0"/>
              <a:t>　　　　鶏肉は事前にしっかり低温調理し、柔らかくしつつもしっかりした食感</a:t>
            </a:r>
            <a:endParaRPr lang="en-US" altLang="ja-JP" dirty="0" smtClean="0"/>
          </a:p>
          <a:p>
            <a:r>
              <a:rPr lang="ja-JP" altLang="en-US" dirty="0" smtClean="0"/>
              <a:t>３　お客様が自由</a:t>
            </a:r>
            <a:r>
              <a:rPr lang="ja-JP" altLang="en-US" dirty="0" smtClean="0"/>
              <a:t>に天麩羅のトッピング</a:t>
            </a:r>
            <a:r>
              <a:rPr lang="ja-JP" altLang="en-US" dirty="0" smtClean="0"/>
              <a:t>を同一価格で選べる楽しさを提供。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時に</a:t>
            </a:r>
            <a:r>
              <a:rPr lang="ja-JP" altLang="en-US" dirty="0" err="1" smtClean="0"/>
              <a:t>がっ</a:t>
            </a:r>
            <a:r>
              <a:rPr lang="ja-JP" altLang="en-US" dirty="0" smtClean="0"/>
              <a:t>つり　時にヘルシーに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3804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59" y="3801967"/>
            <a:ext cx="3529737" cy="264730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11" y="2385622"/>
            <a:ext cx="3172496" cy="237937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差別化と強み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同一価格で選べるトッピング</a:t>
            </a:r>
            <a:endParaRPr kumimoji="1" lang="en-US" altLang="ja-JP" dirty="0" smtClean="0"/>
          </a:p>
          <a:p>
            <a:r>
              <a:rPr kumimoji="1" lang="ja-JP" altLang="en-US" dirty="0" smtClean="0"/>
              <a:t>刺激的な辛さと旨さ</a:t>
            </a:r>
            <a:endParaRPr kumimoji="1" lang="en-US" altLang="ja-JP" dirty="0" smtClean="0"/>
          </a:p>
          <a:p>
            <a:r>
              <a:rPr lang="ja-JP" altLang="en-US" dirty="0" smtClean="0"/>
              <a:t>時間帯別のサービスが楽しみを作る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29" y="3846100"/>
            <a:ext cx="3627079" cy="272456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6249"/>
            <a:ext cx="3135948" cy="23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2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セグメンテーションとターゲティング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近隣のサラリーマン・主婦・子供たち等、幅広い顧客を狙う。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味は</a:t>
            </a:r>
            <a:r>
              <a:rPr lang="en-US" altLang="ja-JP" dirty="0" smtClean="0"/>
              <a:t>2</a:t>
            </a:r>
            <a:r>
              <a:rPr lang="ja-JP" altLang="en-US" dirty="0" smtClean="0"/>
              <a:t>種類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ベリーホット　と　マイルド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朝カレー　出勤時のビジネスマンをターゲット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昼カレー　奥様・高校生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夜カレー　帰宅ビジネスマン　飲み歩き人　下校時の高校生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728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7280" y="193183"/>
            <a:ext cx="10058400" cy="771445"/>
          </a:xfrm>
        </p:spPr>
        <p:txBody>
          <a:bodyPr/>
          <a:lstStyle/>
          <a:p>
            <a:r>
              <a:rPr kumimoji="1" lang="ja-JP" altLang="en-US" dirty="0" smtClean="0"/>
              <a:t>差別化と時間帯別サービス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964627"/>
            <a:ext cx="10058400" cy="5358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＜朝カレー　出勤時のビジネスマンをターゲット＞テイクアウト</a:t>
            </a:r>
            <a:r>
              <a:rPr lang="en-US" altLang="ja-JP" dirty="0" smtClean="0"/>
              <a:t>OK</a:t>
            </a:r>
          </a:p>
          <a:p>
            <a:pPr marL="0" indent="0">
              <a:buNone/>
            </a:pPr>
            <a:r>
              <a:rPr lang="ja-JP" altLang="en-US" dirty="0" smtClean="0"/>
              <a:t>　　◎フィッシュアンドチップとカレーのセット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◎プレーンカレーライスとサラダのセット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◆ミニデザート</a:t>
            </a:r>
            <a:r>
              <a:rPr lang="ja-JP" altLang="en-US" dirty="0"/>
              <a:t>（ヨーグルトとフルーツのデザート）がついて</a:t>
            </a:r>
            <a:r>
              <a:rPr lang="ja-JP" altLang="en-US" dirty="0" smtClean="0"/>
              <a:t>くる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＜昼カレー　奥様・高校生＞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◎プレーンカレーが基本　ホットとマイルドの</a:t>
            </a:r>
            <a:r>
              <a:rPr lang="en-US" altLang="ja-JP" dirty="0" smtClean="0"/>
              <a:t>2</a:t>
            </a:r>
            <a:r>
              <a:rPr lang="ja-JP" altLang="en-US" dirty="0" smtClean="0"/>
              <a:t>種類のみ。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●オプションメニューとして野菜天麩羅が選べる！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●鶏天・肉天・ステーキカレー等ボリュウムで勝負！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生ビール・ワインがファーストドリンク半額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＜夜カレー　帰宅ビジネスマン　</a:t>
            </a:r>
            <a:r>
              <a:rPr lang="ja-JP" altLang="en-US" dirty="0" err="1" smtClean="0"/>
              <a:t>み</a:t>
            </a:r>
            <a:r>
              <a:rPr lang="ja-JP" altLang="en-US" dirty="0" smtClean="0"/>
              <a:t>歩き人　下校時の高校生＞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◎プレーンカレー　　　　◎キーマカレー　　　　◎ビーフカレー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選べる天麩羅のトッピング　　　ドリンクセットがお得なおつカレーさまセットで魅力満点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582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24766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＜＜モーニングカレーセット＞＞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004552"/>
            <a:ext cx="10058400" cy="4864543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　各大盛無料　ルー大盛は</a:t>
            </a:r>
            <a:r>
              <a:rPr lang="en-US" altLang="ja-JP" dirty="0"/>
              <a:t>100</a:t>
            </a:r>
            <a:r>
              <a:rPr lang="ja-JP" altLang="en-US" dirty="0"/>
              <a:t>円</a:t>
            </a:r>
          </a:p>
          <a:p>
            <a:r>
              <a:rPr lang="ja-JP" altLang="en-US" dirty="0"/>
              <a:t>＜店内のみ＞</a:t>
            </a:r>
          </a:p>
          <a:p>
            <a:r>
              <a:rPr lang="ja-JP" altLang="en-US" dirty="0"/>
              <a:t>フィッシュ</a:t>
            </a:r>
            <a:r>
              <a:rPr lang="en-US" altLang="ja-JP" dirty="0"/>
              <a:t>&amp;</a:t>
            </a:r>
            <a:r>
              <a:rPr lang="ja-JP" altLang="en-US" dirty="0"/>
              <a:t>チップとカレーセット（</a:t>
            </a:r>
            <a:r>
              <a:rPr lang="en-US" altLang="ja-JP" dirty="0"/>
              <a:t>cafe</a:t>
            </a:r>
            <a:r>
              <a:rPr lang="ja-JP" altLang="en-US" dirty="0"/>
              <a:t>付き</a:t>
            </a:r>
            <a:r>
              <a:rPr lang="ja-JP" altLang="en-US" dirty="0" smtClean="0"/>
              <a:t>）　</a:t>
            </a:r>
            <a:r>
              <a:rPr lang="en-US" altLang="ja-JP" dirty="0" smtClean="0"/>
              <a:t>700</a:t>
            </a:r>
            <a:endParaRPr lang="en-US" altLang="ja-JP" dirty="0"/>
          </a:p>
          <a:p>
            <a:r>
              <a:rPr lang="ja-JP" altLang="en-US" dirty="0"/>
              <a:t>プレーンカレーとサラダセット（</a:t>
            </a:r>
            <a:r>
              <a:rPr lang="en-US" altLang="ja-JP" dirty="0"/>
              <a:t>cafe</a:t>
            </a:r>
            <a:r>
              <a:rPr lang="ja-JP" altLang="en-US" dirty="0"/>
              <a:t>付き</a:t>
            </a:r>
            <a:r>
              <a:rPr lang="ja-JP" altLang="en-US" dirty="0" smtClean="0"/>
              <a:t>）　　</a:t>
            </a:r>
            <a:r>
              <a:rPr lang="en-US" altLang="ja-JP" dirty="0" smtClean="0"/>
              <a:t>500</a:t>
            </a:r>
            <a:endParaRPr lang="en-US" altLang="ja-JP" dirty="0"/>
          </a:p>
          <a:p>
            <a:r>
              <a:rPr lang="ja-JP" altLang="en-US" dirty="0"/>
              <a:t>エッグトーストとカレーのモーニングセット（</a:t>
            </a:r>
            <a:r>
              <a:rPr lang="en-US" altLang="ja-JP" dirty="0"/>
              <a:t>cafe</a:t>
            </a:r>
            <a:r>
              <a:rPr lang="ja-JP" altLang="en-US" dirty="0"/>
              <a:t>付き）</a:t>
            </a:r>
          </a:p>
          <a:p>
            <a:endParaRPr lang="ja-JP" altLang="en-US" dirty="0"/>
          </a:p>
          <a:p>
            <a:r>
              <a:rPr lang="ja-JP" altLang="en-US" dirty="0"/>
              <a:t>＜テイクアウト・店内（カップデザート付き）＞</a:t>
            </a:r>
          </a:p>
          <a:p>
            <a:r>
              <a:rPr lang="ja-JP" altLang="en-US" dirty="0"/>
              <a:t>プレーンカレー　　</a:t>
            </a:r>
            <a:r>
              <a:rPr lang="en-US" altLang="ja-JP" dirty="0" smtClean="0"/>
              <a:t>480</a:t>
            </a:r>
            <a:endParaRPr lang="en-US" altLang="ja-JP" dirty="0"/>
          </a:p>
          <a:p>
            <a:r>
              <a:rPr lang="ja-JP" altLang="en-US" dirty="0"/>
              <a:t>サラダカレー（ごはんの代わりにコールスロー）</a:t>
            </a:r>
            <a:r>
              <a:rPr lang="en-US" altLang="ja-JP" dirty="0"/>
              <a:t>600</a:t>
            </a:r>
          </a:p>
          <a:p>
            <a:r>
              <a:rPr lang="ja-JP" altLang="en-US" dirty="0"/>
              <a:t>　　　　</a:t>
            </a:r>
            <a:r>
              <a:rPr lang="en-US" altLang="ja-JP" dirty="0"/>
              <a:t>※</a:t>
            </a:r>
            <a:r>
              <a:rPr lang="ja-JP" altLang="en-US" dirty="0"/>
              <a:t>　ごはんとコールスローのハーフ</a:t>
            </a:r>
            <a:r>
              <a:rPr lang="en-US" altLang="ja-JP" dirty="0"/>
              <a:t>&amp;</a:t>
            </a:r>
            <a:r>
              <a:rPr lang="ja-JP" altLang="en-US" dirty="0"/>
              <a:t>ハーフ無料</a:t>
            </a:r>
          </a:p>
          <a:p>
            <a:endParaRPr lang="ja-JP" altLang="en-US" dirty="0"/>
          </a:p>
          <a:p>
            <a:r>
              <a:rPr lang="en-US" altLang="ja-JP" dirty="0"/>
              <a:t>※</a:t>
            </a:r>
            <a:r>
              <a:rPr lang="ja-JP" altLang="en-US" dirty="0"/>
              <a:t>　キーマカレーに差し替えは</a:t>
            </a:r>
            <a:r>
              <a:rPr lang="en-US" altLang="ja-JP" dirty="0"/>
              <a:t>100</a:t>
            </a:r>
            <a:r>
              <a:rPr lang="ja-JP" altLang="en-US" dirty="0"/>
              <a:t>円アップ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15" y="141415"/>
            <a:ext cx="2753344" cy="32954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25" y="4448865"/>
            <a:ext cx="3513945" cy="197659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58" y="1733179"/>
            <a:ext cx="2687279" cy="302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421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833</TotalTime>
  <Words>249</Words>
  <Application>Microsoft Office PowerPoint</Application>
  <PresentationFormat>ワイド画面</PresentationFormat>
  <Paragraphs>206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9" baseType="lpstr">
      <vt:lpstr>ＭＳ Ｐゴシック</vt:lpstr>
      <vt:lpstr>Calibri</vt:lpstr>
      <vt:lpstr>Calibri Light</vt:lpstr>
      <vt:lpstr>レトロスペクト</vt:lpstr>
      <vt:lpstr>キチンと和食カレー 天麩羅とビールで乾杯  べりーほっと</vt:lpstr>
      <vt:lpstr>コンセプト</vt:lpstr>
      <vt:lpstr>マーケティングプラン</vt:lpstr>
      <vt:lpstr>販売イメージ</vt:lpstr>
      <vt:lpstr>ベネフィット</vt:lpstr>
      <vt:lpstr>差別化と強み</vt:lpstr>
      <vt:lpstr>セグメンテーションとターゲティング</vt:lpstr>
      <vt:lpstr>差別化と時間帯別サービス</vt:lpstr>
      <vt:lpstr>＜＜モーニングカレーセット＞＞</vt:lpstr>
      <vt:lpstr>＜＜ランチカレーセット＞＞　</vt:lpstr>
      <vt:lpstr>＜＜夜のおつカレーさまセット＞＞</vt:lpstr>
      <vt:lpstr>ドリンク</vt:lpstr>
      <vt:lpstr>出店計画</vt:lpstr>
      <vt:lpstr>売り上げモデル</vt:lpstr>
      <vt:lpstr>報酬モデル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チキンカレー べりーほっと</dc:title>
  <dc:creator>黒 べえ</dc:creator>
  <cp:lastModifiedBy>黒 べえ</cp:lastModifiedBy>
  <cp:revision>52</cp:revision>
  <cp:lastPrinted>2019-11-11T06:52:32Z</cp:lastPrinted>
  <dcterms:created xsi:type="dcterms:W3CDTF">2019-10-13T08:17:58Z</dcterms:created>
  <dcterms:modified xsi:type="dcterms:W3CDTF">2019-11-11T06:56:49Z</dcterms:modified>
</cp:coreProperties>
</file>